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9"/>
  </p:notesMasterIdLst>
  <p:sldIdLst>
    <p:sldId id="586" r:id="rId2"/>
    <p:sldId id="612" r:id="rId3"/>
    <p:sldId id="643" r:id="rId4"/>
    <p:sldId id="646" r:id="rId5"/>
    <p:sldId id="587" r:id="rId6"/>
    <p:sldId id="642" r:id="rId7"/>
    <p:sldId id="645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F1FF"/>
    <a:srgbClr val="D9FDFF"/>
    <a:srgbClr val="EAEAEA"/>
    <a:srgbClr val="006600"/>
    <a:srgbClr val="0000BC"/>
    <a:srgbClr val="CCECFF"/>
    <a:srgbClr val="000000"/>
    <a:srgbClr val="66CCFF"/>
    <a:srgbClr val="CCCCFF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סגנון ערכת נושא 1 - הדגשה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4" autoAdjust="0"/>
    <p:restoredTop sz="77792" autoAdjust="0"/>
  </p:normalViewPr>
  <p:slideViewPr>
    <p:cSldViewPr snapToGrid="0">
      <p:cViewPr varScale="1">
        <p:scale>
          <a:sx n="63" d="100"/>
          <a:sy n="63" d="100"/>
        </p:scale>
        <p:origin x="-268" y="-60"/>
      </p:cViewPr>
      <p:guideLst>
        <p:guide orient="horz" pos="789"/>
        <p:guide pos="4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-1600" y="-8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AE4185ED-CC9E-4228-93FC-BAE7638093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5373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bg>
      <p:bgPr>
        <a:gradFill rotWithShape="0">
          <a:gsLst>
            <a:gs pos="0">
              <a:srgbClr val="F8F8F8"/>
            </a:gs>
            <a:gs pos="100000">
              <a:srgbClr val="99CC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 descr="BD21332_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75" y="3603625"/>
            <a:ext cx="603567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sz="1400">
                <a:solidFill>
                  <a:srgbClr val="578963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defRPr sz="1400">
                <a:solidFill>
                  <a:srgbClr val="578963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97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627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743700" y="228600"/>
            <a:ext cx="2019300" cy="5537200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905500" cy="5537200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102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952900"/>
          </a:xfrm>
          <a:solidFill>
            <a:srgbClr val="0000BC"/>
          </a:solidFill>
        </p:spPr>
        <p:txBody>
          <a:bodyPr tIns="108000" bIns="108000">
            <a:normAutofit/>
            <a:scene3d>
              <a:camera prst="orthographicFront">
                <a:rot lat="0" lon="0" rev="0"/>
              </a:camera>
              <a:lightRig rig="threePt" dir="t"/>
            </a:scene3d>
            <a:sp3d contourW="6350">
              <a:bevelT w="0"/>
              <a:bevelB w="0"/>
              <a:extrusionClr>
                <a:srgbClr val="FFFFFF"/>
              </a:extrusionClr>
            </a:sp3d>
          </a:bodyPr>
          <a:lstStyle>
            <a:lvl1pPr algn="l">
              <a:defRPr sz="4000">
                <a:ln w="6350"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chemeClr val="accent4"/>
                  </a:outerShdw>
                </a:effectLst>
              </a:defRPr>
            </a:lvl1pPr>
          </a:lstStyle>
          <a:p>
            <a:r>
              <a:rPr lang="en-US" dirty="0" smtClean="0"/>
              <a:t>TITLE </a:t>
            </a:r>
            <a:r>
              <a:rPr lang="en-US" dirty="0" err="1" smtClean="0"/>
              <a:t>Title</a:t>
            </a:r>
            <a:endParaRPr lang="en-US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 hasCustomPrompt="1"/>
          </p:nvPr>
        </p:nvSpPr>
        <p:spPr>
          <a:xfrm>
            <a:off x="269507" y="1254868"/>
            <a:ext cx="8595360" cy="5247532"/>
          </a:xfrm>
        </p:spPr>
        <p:txBody>
          <a:bodyPr/>
          <a:lstStyle>
            <a:lvl1pPr marL="285750" indent="-285750">
              <a:buClr>
                <a:srgbClr val="0000BC"/>
              </a:buClr>
              <a:buSzPct val="82000"/>
              <a:buFont typeface="Wingdings" pitchFamily="2" charset="2"/>
              <a:buChar char="n"/>
              <a:defRPr sz="2400" baseline="0"/>
            </a:lvl1pPr>
            <a:lvl2pPr marL="742950" indent="-285750">
              <a:buClr>
                <a:srgbClr val="0000BC"/>
              </a:buClr>
              <a:buSzPct val="86000"/>
              <a:buFont typeface="Wingdings 2" pitchFamily="18" charset="2"/>
              <a:buChar char=""/>
              <a:defRPr sz="2000"/>
            </a:lvl2pPr>
            <a:lvl3pPr marL="1085850" indent="-228600">
              <a:buClr>
                <a:srgbClr val="0000BC"/>
              </a:buClr>
              <a:buSzPct val="80000"/>
              <a:buFont typeface="Wingdings 3" pitchFamily="18" charset="2"/>
              <a:buChar char=""/>
              <a:defRPr/>
            </a:lvl3pPr>
            <a:lvl4pPr marL="1428750" indent="-228600">
              <a:buClr>
                <a:schemeClr val="accent1">
                  <a:lumMod val="25000"/>
                </a:schemeClr>
              </a:buClr>
              <a:buSzPct val="80000"/>
              <a:buFont typeface="Wingdings 2" pitchFamily="18" charset="2"/>
              <a:buChar char=""/>
              <a:defRPr sz="1600" baseline="0"/>
            </a:lvl4pPr>
            <a:lvl5pPr marL="1771650" indent="-228600">
              <a:buClr>
                <a:schemeClr val="accent5">
                  <a:lumMod val="25000"/>
                </a:schemeClr>
              </a:buClr>
              <a:buSzPct val="80000"/>
              <a:buFont typeface="Arial Black" pitchFamily="34" charset="0"/>
              <a:buChar char="-"/>
              <a:defRPr sz="1600" baseline="0"/>
            </a:lvl5pPr>
          </a:lstStyle>
          <a:p>
            <a:pPr lvl="0"/>
            <a:r>
              <a:rPr lang="en-US" dirty="0" smtClean="0"/>
              <a:t>First level</a:t>
            </a:r>
            <a:endParaRPr lang="he-IL" dirty="0" smtClean="0"/>
          </a:p>
          <a:p>
            <a:pPr lvl="1"/>
            <a:r>
              <a:rPr lang="en-US" dirty="0" smtClean="0"/>
              <a:t>Second level</a:t>
            </a:r>
            <a:endParaRPr lang="he-IL" dirty="0" smtClean="0"/>
          </a:p>
          <a:p>
            <a:pPr lvl="2"/>
            <a:r>
              <a:rPr lang="en-US" dirty="0" smtClean="0"/>
              <a:t>Third level</a:t>
            </a:r>
            <a:endParaRPr lang="he-IL" dirty="0" smtClean="0"/>
          </a:p>
          <a:p>
            <a:pPr lvl="3"/>
            <a:r>
              <a:rPr lang="en-US" dirty="0" smtClean="0"/>
              <a:t>Fourth level</a:t>
            </a:r>
            <a:endParaRPr lang="he-IL" dirty="0" smtClean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7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</p:spTree>
    <p:extLst>
      <p:ext uri="{BB962C8B-B14F-4D97-AF65-F5344CB8AC3E}">
        <p14:creationId xmlns:p14="http://schemas.microsoft.com/office/powerpoint/2010/main" val="1129924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27088" y="1282700"/>
            <a:ext cx="3598862" cy="4483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8350" y="1282700"/>
            <a:ext cx="3600450" cy="4483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03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218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69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000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</p:spTree>
    <p:extLst>
      <p:ext uri="{BB962C8B-B14F-4D97-AF65-F5344CB8AC3E}">
        <p14:creationId xmlns:p14="http://schemas.microsoft.com/office/powerpoint/2010/main" val="3104288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</p:spTree>
    <p:extLst>
      <p:ext uri="{BB962C8B-B14F-4D97-AF65-F5344CB8AC3E}">
        <p14:creationId xmlns:p14="http://schemas.microsoft.com/office/powerpoint/2010/main" val="423865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8383" y="1282699"/>
            <a:ext cx="8576110" cy="5214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8802688" y="6613525"/>
            <a:ext cx="341312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9pPr>
          </a:lstStyle>
          <a:p>
            <a:pPr algn="ctr" eaLnBrk="0" hangingPunct="0">
              <a:spcBef>
                <a:spcPct val="50000"/>
              </a:spcBef>
              <a:defRPr/>
            </a:pPr>
            <a:fld id="{F271B7EB-2090-45FA-830C-F71B321443BD}" type="slidenum">
              <a:rPr lang="en-US" sz="1000" b="1" smtClean="0">
                <a:solidFill>
                  <a:srgbClr val="993300"/>
                </a:solidFill>
                <a:cs typeface="+mn-cs"/>
              </a:rPr>
              <a:pPr algn="ct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b="1" dirty="0" smtClean="0">
              <a:solidFill>
                <a:srgbClr val="993300"/>
              </a:solidFill>
              <a:cs typeface="+mn-cs"/>
            </a:endParaRP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020278"/>
          </a:xfrm>
          <a:prstGeom prst="rect">
            <a:avLst/>
          </a:prstGeom>
          <a:solidFill>
            <a:srgbClr val="0000BC"/>
          </a:solidFill>
          <a:ln>
            <a:noFill/>
          </a:ln>
          <a:extLst/>
        </p:spPr>
        <p:txBody>
          <a:bodyPr vert="horz" wrap="square" lIns="91440" tIns="108000" rIns="91440" bIns="108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9" name="Freeform 5"/>
          <p:cNvSpPr>
            <a:spLocks/>
          </p:cNvSpPr>
          <p:nvPr/>
        </p:nvSpPr>
        <p:spPr bwMode="auto">
          <a:xfrm rot="8361210" flipV="1">
            <a:off x="1609725" y="4962525"/>
            <a:ext cx="9525" cy="1588"/>
          </a:xfrm>
          <a:custGeom>
            <a:avLst/>
            <a:gdLst>
              <a:gd name="T0" fmla="*/ 2147483647 w 20"/>
              <a:gd name="T1" fmla="*/ 2147483647 h 4"/>
              <a:gd name="T2" fmla="*/ 0 w 20"/>
              <a:gd name="T3" fmla="*/ 0 h 4"/>
              <a:gd name="T4" fmla="*/ 2147483647 w 20"/>
              <a:gd name="T5" fmla="*/ 0 h 4"/>
              <a:gd name="T6" fmla="*/ 2147483647 w 20"/>
              <a:gd name="T7" fmla="*/ 2147483647 h 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" h="4">
                <a:moveTo>
                  <a:pt x="20" y="4"/>
                </a:moveTo>
                <a:lnTo>
                  <a:pt x="0" y="0"/>
                </a:lnTo>
                <a:lnTo>
                  <a:pt x="16" y="0"/>
                </a:lnTo>
                <a:lnTo>
                  <a:pt x="20" y="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30" name="Freeform 6"/>
          <p:cNvSpPr>
            <a:spLocks/>
          </p:cNvSpPr>
          <p:nvPr/>
        </p:nvSpPr>
        <p:spPr bwMode="auto">
          <a:xfrm rot="10665470" flipV="1">
            <a:off x="1189038" y="4205288"/>
            <a:ext cx="4762" cy="1587"/>
          </a:xfrm>
          <a:custGeom>
            <a:avLst/>
            <a:gdLst>
              <a:gd name="T0" fmla="*/ 2147483647 w 12"/>
              <a:gd name="T1" fmla="*/ 2147483647 h 4"/>
              <a:gd name="T2" fmla="*/ 0 w 12"/>
              <a:gd name="T3" fmla="*/ 0 h 4"/>
              <a:gd name="T4" fmla="*/ 2147483647 w 12"/>
              <a:gd name="T5" fmla="*/ 0 h 4"/>
              <a:gd name="T6" fmla="*/ 2147483647 w 12"/>
              <a:gd name="T7" fmla="*/ 2147483647 h 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" h="4">
                <a:moveTo>
                  <a:pt x="12" y="4"/>
                </a:moveTo>
                <a:lnTo>
                  <a:pt x="0" y="0"/>
                </a:lnTo>
                <a:lnTo>
                  <a:pt x="12" y="0"/>
                </a:lnTo>
                <a:lnTo>
                  <a:pt x="12" y="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31" name="Freeform 7"/>
          <p:cNvSpPr>
            <a:spLocks/>
          </p:cNvSpPr>
          <p:nvPr/>
        </p:nvSpPr>
        <p:spPr bwMode="auto">
          <a:xfrm>
            <a:off x="5164138" y="4206875"/>
            <a:ext cx="7937" cy="9525"/>
          </a:xfrm>
          <a:custGeom>
            <a:avLst/>
            <a:gdLst>
              <a:gd name="T0" fmla="*/ 2147483647 w 12"/>
              <a:gd name="T1" fmla="*/ 2147483647 h 12"/>
              <a:gd name="T2" fmla="*/ 0 w 12"/>
              <a:gd name="T3" fmla="*/ 2147483647 h 12"/>
              <a:gd name="T4" fmla="*/ 2147483647 w 12"/>
              <a:gd name="T5" fmla="*/ 0 h 12"/>
              <a:gd name="T6" fmla="*/ 2147483647 w 12"/>
              <a:gd name="T7" fmla="*/ 2147483647 h 1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" h="12">
                <a:moveTo>
                  <a:pt x="7" y="12"/>
                </a:moveTo>
                <a:lnTo>
                  <a:pt x="0" y="10"/>
                </a:lnTo>
                <a:lnTo>
                  <a:pt x="12" y="0"/>
                </a:lnTo>
                <a:lnTo>
                  <a:pt x="7" y="1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32" name="Text Box 9"/>
          <p:cNvSpPr txBox="1">
            <a:spLocks noChangeArrowheads="1"/>
          </p:cNvSpPr>
          <p:nvPr/>
        </p:nvSpPr>
        <p:spPr bwMode="auto">
          <a:xfrm>
            <a:off x="2538919" y="6611779"/>
            <a:ext cx="353114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Helvetic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Helvetic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Helvetic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Helvetic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Helvetic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elvetica" pitchFamily="34" charset="0"/>
              </a:defRPr>
            </a:lvl9pPr>
          </a:lstStyle>
          <a:p>
            <a:pPr algn="ctr" eaLnBrk="0" hangingPunct="0">
              <a:spcBef>
                <a:spcPct val="50000"/>
              </a:spcBef>
              <a:defRPr/>
            </a:pPr>
            <a:r>
              <a:rPr lang="en-US" sz="1000" b="1" dirty="0" smtClean="0">
                <a:solidFill>
                  <a:srgbClr val="002060"/>
                </a:solidFill>
                <a:cs typeface="+mn-cs"/>
              </a:rPr>
              <a:t>Object Oriented Programming</a:t>
            </a:r>
            <a:r>
              <a:rPr lang="en-US" sz="1000" b="1" baseline="0" dirty="0" smtClean="0">
                <a:solidFill>
                  <a:srgbClr val="002060"/>
                </a:solidFill>
                <a:cs typeface="+mn-cs"/>
              </a:rPr>
              <a:t> 31695  </a:t>
            </a:r>
            <a:r>
              <a:rPr lang="en-US" sz="1000" b="1" baseline="0" dirty="0" smtClean="0">
                <a:solidFill>
                  <a:srgbClr val="002060"/>
                </a:solidFill>
                <a:cs typeface="+mn-cs"/>
              </a:rPr>
              <a:t>- Poker Project</a:t>
            </a:r>
            <a:endParaRPr lang="en-US" sz="1000" b="1" dirty="0" smtClean="0">
              <a:solidFill>
                <a:srgbClr val="002060"/>
              </a:solidFill>
              <a:cs typeface="+mn-cs"/>
            </a:endParaRPr>
          </a:p>
        </p:txBody>
      </p:sp>
      <p:sp>
        <p:nvSpPr>
          <p:cNvPr id="1033" name="Freeform 10"/>
          <p:cNvSpPr>
            <a:spLocks/>
          </p:cNvSpPr>
          <p:nvPr/>
        </p:nvSpPr>
        <p:spPr bwMode="auto">
          <a:xfrm>
            <a:off x="-1658938" y="1109663"/>
            <a:ext cx="4763" cy="1587"/>
          </a:xfrm>
          <a:custGeom>
            <a:avLst/>
            <a:gdLst>
              <a:gd name="T0" fmla="*/ 2147483647 w 13"/>
              <a:gd name="T1" fmla="*/ 0 h 1587"/>
              <a:gd name="T2" fmla="*/ 0 w 13"/>
              <a:gd name="T3" fmla="*/ 0 h 1587"/>
              <a:gd name="T4" fmla="*/ 2147483647 w 13"/>
              <a:gd name="T5" fmla="*/ 0 h 1587"/>
              <a:gd name="T6" fmla="*/ 2147483647 w 13"/>
              <a:gd name="T7" fmla="*/ 0 h 158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" h="1587">
                <a:moveTo>
                  <a:pt x="13" y="0"/>
                </a:moveTo>
                <a:lnTo>
                  <a:pt x="0" y="0"/>
                </a:lnTo>
                <a:lnTo>
                  <a:pt x="7" y="0"/>
                </a:lnTo>
                <a:lnTo>
                  <a:pt x="1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34" name="Freeform 11"/>
          <p:cNvSpPr>
            <a:spLocks/>
          </p:cNvSpPr>
          <p:nvPr/>
        </p:nvSpPr>
        <p:spPr bwMode="auto">
          <a:xfrm>
            <a:off x="-898525" y="1169988"/>
            <a:ext cx="3175" cy="1587"/>
          </a:xfrm>
          <a:custGeom>
            <a:avLst/>
            <a:gdLst>
              <a:gd name="T0" fmla="*/ 0 w 10"/>
              <a:gd name="T1" fmla="*/ 0 h 1587"/>
              <a:gd name="T2" fmla="*/ 2147483647 w 10"/>
              <a:gd name="T3" fmla="*/ 0 h 1587"/>
              <a:gd name="T4" fmla="*/ 2147483647 w 10"/>
              <a:gd name="T5" fmla="*/ 0 h 1587"/>
              <a:gd name="T6" fmla="*/ 0 w 10"/>
              <a:gd name="T7" fmla="*/ 0 h 158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" h="1587">
                <a:moveTo>
                  <a:pt x="0" y="0"/>
                </a:moveTo>
                <a:lnTo>
                  <a:pt x="10" y="0"/>
                </a:lnTo>
                <a:lnTo>
                  <a:pt x="6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35" name="Rectangle 12"/>
          <p:cNvSpPr>
            <a:spLocks noChangeArrowheads="1"/>
          </p:cNvSpPr>
          <p:nvPr/>
        </p:nvSpPr>
        <p:spPr bwMode="auto">
          <a:xfrm>
            <a:off x="-1479550" y="423863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en-US" dirty="0"/>
          </a:p>
        </p:txBody>
      </p:sp>
      <p:sp>
        <p:nvSpPr>
          <p:cNvPr id="1036" name="Freeform 13"/>
          <p:cNvSpPr>
            <a:spLocks/>
          </p:cNvSpPr>
          <p:nvPr/>
        </p:nvSpPr>
        <p:spPr bwMode="auto">
          <a:xfrm>
            <a:off x="-1466850" y="889000"/>
            <a:ext cx="6350" cy="1588"/>
          </a:xfrm>
          <a:custGeom>
            <a:avLst/>
            <a:gdLst>
              <a:gd name="T0" fmla="*/ 0 w 18"/>
              <a:gd name="T1" fmla="*/ 2147483647 h 7"/>
              <a:gd name="T2" fmla="*/ 2147483647 w 18"/>
              <a:gd name="T3" fmla="*/ 0 h 7"/>
              <a:gd name="T4" fmla="*/ 2147483647 w 18"/>
              <a:gd name="T5" fmla="*/ 0 h 7"/>
              <a:gd name="T6" fmla="*/ 0 w 18"/>
              <a:gd name="T7" fmla="*/ 2147483647 h 7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8" h="7">
                <a:moveTo>
                  <a:pt x="0" y="7"/>
                </a:moveTo>
                <a:lnTo>
                  <a:pt x="12" y="0"/>
                </a:lnTo>
                <a:lnTo>
                  <a:pt x="18" y="0"/>
                </a:lnTo>
                <a:lnTo>
                  <a:pt x="0" y="7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37" name="Freeform 14"/>
          <p:cNvSpPr>
            <a:spLocks/>
          </p:cNvSpPr>
          <p:nvPr/>
        </p:nvSpPr>
        <p:spPr bwMode="auto">
          <a:xfrm>
            <a:off x="-1639888" y="1144588"/>
            <a:ext cx="1588" cy="6350"/>
          </a:xfrm>
          <a:custGeom>
            <a:avLst/>
            <a:gdLst>
              <a:gd name="T0" fmla="*/ 0 w 6"/>
              <a:gd name="T1" fmla="*/ 2147483647 h 16"/>
              <a:gd name="T2" fmla="*/ 2147483647 w 6"/>
              <a:gd name="T3" fmla="*/ 0 h 16"/>
              <a:gd name="T4" fmla="*/ 2147483647 w 6"/>
              <a:gd name="T5" fmla="*/ 2147483647 h 16"/>
              <a:gd name="T6" fmla="*/ 0 w 6"/>
              <a:gd name="T7" fmla="*/ 2147483647 h 1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" h="16">
                <a:moveTo>
                  <a:pt x="0" y="16"/>
                </a:moveTo>
                <a:lnTo>
                  <a:pt x="6" y="0"/>
                </a:lnTo>
                <a:lnTo>
                  <a:pt x="3" y="13"/>
                </a:lnTo>
                <a:lnTo>
                  <a:pt x="0" y="1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38" name="Freeform 15"/>
          <p:cNvSpPr>
            <a:spLocks/>
          </p:cNvSpPr>
          <p:nvPr/>
        </p:nvSpPr>
        <p:spPr bwMode="auto">
          <a:xfrm>
            <a:off x="-1247775" y="1146175"/>
            <a:ext cx="4762" cy="7938"/>
          </a:xfrm>
          <a:custGeom>
            <a:avLst/>
            <a:gdLst>
              <a:gd name="T0" fmla="*/ 2147483647 w 11"/>
              <a:gd name="T1" fmla="*/ 2147483647 h 20"/>
              <a:gd name="T2" fmla="*/ 0 w 11"/>
              <a:gd name="T3" fmla="*/ 0 h 20"/>
              <a:gd name="T4" fmla="*/ 2147483647 w 11"/>
              <a:gd name="T5" fmla="*/ 2147483647 h 20"/>
              <a:gd name="T6" fmla="*/ 2147483647 w 11"/>
              <a:gd name="T7" fmla="*/ 2147483647 h 2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" h="20">
                <a:moveTo>
                  <a:pt x="8" y="20"/>
                </a:moveTo>
                <a:lnTo>
                  <a:pt x="0" y="0"/>
                </a:lnTo>
                <a:lnTo>
                  <a:pt x="11" y="16"/>
                </a:lnTo>
                <a:lnTo>
                  <a:pt x="8" y="2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39" name="Freeform 16"/>
          <p:cNvSpPr>
            <a:spLocks/>
          </p:cNvSpPr>
          <p:nvPr/>
        </p:nvSpPr>
        <p:spPr bwMode="auto">
          <a:xfrm>
            <a:off x="-1101725" y="1228725"/>
            <a:ext cx="1587" cy="6350"/>
          </a:xfrm>
          <a:custGeom>
            <a:avLst/>
            <a:gdLst>
              <a:gd name="T0" fmla="*/ 0 w 7"/>
              <a:gd name="T1" fmla="*/ 2147483647 h 14"/>
              <a:gd name="T2" fmla="*/ 2147483647 w 7"/>
              <a:gd name="T3" fmla="*/ 0 h 14"/>
              <a:gd name="T4" fmla="*/ 2147483647 w 7"/>
              <a:gd name="T5" fmla="*/ 2147483647 h 14"/>
              <a:gd name="T6" fmla="*/ 0 w 7"/>
              <a:gd name="T7" fmla="*/ 2147483647 h 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" h="14">
                <a:moveTo>
                  <a:pt x="0" y="14"/>
                </a:moveTo>
                <a:lnTo>
                  <a:pt x="7" y="0"/>
                </a:lnTo>
                <a:lnTo>
                  <a:pt x="7" y="7"/>
                </a:lnTo>
                <a:lnTo>
                  <a:pt x="0" y="1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40" name="Freeform 17"/>
          <p:cNvSpPr>
            <a:spLocks/>
          </p:cNvSpPr>
          <p:nvPr/>
        </p:nvSpPr>
        <p:spPr bwMode="auto">
          <a:xfrm>
            <a:off x="-1303338" y="1270000"/>
            <a:ext cx="12700" cy="1588"/>
          </a:xfrm>
          <a:custGeom>
            <a:avLst/>
            <a:gdLst>
              <a:gd name="T0" fmla="*/ 0 w 30"/>
              <a:gd name="T1" fmla="*/ 2147483647 h 3"/>
              <a:gd name="T2" fmla="*/ 2147483647 w 30"/>
              <a:gd name="T3" fmla="*/ 0 h 3"/>
              <a:gd name="T4" fmla="*/ 2147483647 w 30"/>
              <a:gd name="T5" fmla="*/ 0 h 3"/>
              <a:gd name="T6" fmla="*/ 0 w 30"/>
              <a:gd name="T7" fmla="*/ 2147483647 h 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0" h="3">
                <a:moveTo>
                  <a:pt x="0" y="3"/>
                </a:moveTo>
                <a:lnTo>
                  <a:pt x="15" y="0"/>
                </a:lnTo>
                <a:lnTo>
                  <a:pt x="30" y="0"/>
                </a:lnTo>
                <a:lnTo>
                  <a:pt x="0" y="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1041" name="Freeform 18"/>
          <p:cNvSpPr>
            <a:spLocks/>
          </p:cNvSpPr>
          <p:nvPr/>
        </p:nvSpPr>
        <p:spPr bwMode="auto">
          <a:xfrm>
            <a:off x="1176338" y="885825"/>
            <a:ext cx="4762" cy="9525"/>
          </a:xfrm>
          <a:custGeom>
            <a:avLst/>
            <a:gdLst>
              <a:gd name="T0" fmla="*/ 0 w 9"/>
              <a:gd name="T1" fmla="*/ 2147483647 h 24"/>
              <a:gd name="T2" fmla="*/ 2147483647 w 9"/>
              <a:gd name="T3" fmla="*/ 0 h 24"/>
              <a:gd name="T4" fmla="*/ 2147483647 w 9"/>
              <a:gd name="T5" fmla="*/ 2147483647 h 24"/>
              <a:gd name="T6" fmla="*/ 0 w 9"/>
              <a:gd name="T7" fmla="*/ 2147483647 h 2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" h="24">
                <a:moveTo>
                  <a:pt x="0" y="24"/>
                </a:moveTo>
                <a:lnTo>
                  <a:pt x="9" y="0"/>
                </a:lnTo>
                <a:lnTo>
                  <a:pt x="6" y="17"/>
                </a:lnTo>
                <a:lnTo>
                  <a:pt x="0" y="2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rgbClr val="993300"/>
          </a:solidFill>
          <a:effectLst>
            <a:outerShdw blurRad="38100" dist="38100" dir="2700000" algn="tl">
              <a:srgbClr val="000000"/>
            </a:outerShdw>
          </a:effectLst>
          <a:latin typeface="Helvetic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rgbClr val="993300"/>
          </a:solidFill>
          <a:effectLst>
            <a:outerShdw blurRad="38100" dist="38100" dir="2700000" algn="tl">
              <a:srgbClr val="000000"/>
            </a:outerShdw>
          </a:effectLst>
          <a:latin typeface="Helvetic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rgbClr val="993300"/>
          </a:solidFill>
          <a:effectLst>
            <a:outerShdw blurRad="38100" dist="38100" dir="2700000" algn="tl">
              <a:srgbClr val="000000"/>
            </a:outerShdw>
          </a:effectLst>
          <a:latin typeface="Helvetic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rgbClr val="993300"/>
          </a:solidFill>
          <a:effectLst>
            <a:outerShdw blurRad="38100" dist="38100" dir="2700000" algn="tl">
              <a:srgbClr val="000000"/>
            </a:outerShdw>
          </a:effectLst>
          <a:latin typeface="Helvetic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rgbClr val="993300"/>
          </a:solidFill>
          <a:effectLst>
            <a:outerShdw blurRad="38100" dist="38100" dir="2700000" algn="tl">
              <a:srgbClr val="000000"/>
            </a:outerShdw>
          </a:effectLst>
          <a:latin typeface="Helvetic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rgbClr val="993300"/>
          </a:solidFill>
          <a:effectLst>
            <a:outerShdw blurRad="38100" dist="38100" dir="2700000" algn="tl">
              <a:srgbClr val="000000"/>
            </a:outerShdw>
          </a:effectLst>
          <a:latin typeface="Helvetic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rgbClr val="993300"/>
          </a:solidFill>
          <a:effectLst>
            <a:outerShdw blurRad="38100" dist="38100" dir="2700000" algn="tl">
              <a:srgbClr val="000000"/>
            </a:outerShdw>
          </a:effectLst>
          <a:latin typeface="Helvetic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rgbClr val="993300"/>
          </a:solidFill>
          <a:effectLst>
            <a:outerShdw blurRad="38100" dist="38100" dir="2700000" algn="tl">
              <a:srgbClr val="000000"/>
            </a:outerShdw>
          </a:effectLst>
          <a:latin typeface="Helvetica" pitchFamily="34" charset="0"/>
        </a:defRPr>
      </a:lvl9pPr>
    </p:titleStyle>
    <p:bodyStyle>
      <a:lvl1pPr marL="285750" indent="-285750" algn="l" rtl="0" eaLnBrk="0" fontAlgn="base" hangingPunct="0">
        <a:spcBef>
          <a:spcPct val="35000"/>
        </a:spcBef>
        <a:spcAft>
          <a:spcPct val="0"/>
        </a:spcAft>
        <a:buClr>
          <a:srgbClr val="0000BC"/>
        </a:buClr>
        <a:buSzPct val="100000"/>
        <a:buFont typeface="Wingdings" pitchFamily="2" charset="2"/>
        <a:buChar char="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35000"/>
        </a:spcBef>
        <a:spcAft>
          <a:spcPct val="0"/>
        </a:spcAft>
        <a:buClr>
          <a:srgbClr val="0000BC"/>
        </a:buClr>
        <a:buSzPct val="75000"/>
        <a:buFont typeface="Wingdings" pitchFamily="2" charset="2"/>
        <a:buChar char=""/>
        <a:defRPr kumimoji="1" sz="2000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35000"/>
        </a:spcBef>
        <a:spcAft>
          <a:spcPct val="0"/>
        </a:spcAft>
        <a:buClr>
          <a:srgbClr val="0000BC"/>
        </a:buClr>
        <a:buSzPct val="80000"/>
        <a:buFont typeface="Wingdings 3" pitchFamily="18" charset="2"/>
        <a:buChar char=""/>
        <a:defRPr kumimoji="1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100000"/>
        <a:buFont typeface="Arial" pitchFamily="34" charset="0"/>
        <a:buChar char="•"/>
        <a:defRPr kumimoji="1" sz="1600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35000"/>
        </a:spcBef>
        <a:spcAft>
          <a:spcPct val="0"/>
        </a:spcAft>
        <a:buClr>
          <a:srgbClr val="0000BC"/>
        </a:buClr>
        <a:buSzPct val="100000"/>
        <a:buFont typeface="Helvetica" pitchFamily="34" charset="0"/>
        <a:buChar char="-"/>
        <a:defRPr kumimoji="1" sz="1600">
          <a:solidFill>
            <a:schemeClr val="tx1"/>
          </a:solidFill>
          <a:latin typeface="+mn-lt"/>
        </a:defRPr>
      </a:lvl5pPr>
      <a:lvl6pPr marL="22288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</a:defRPr>
      </a:lvl6pPr>
      <a:lvl7pPr marL="26860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</a:defRPr>
      </a:lvl7pPr>
      <a:lvl8pPr marL="31432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</a:defRPr>
      </a:lvl8pPr>
      <a:lvl9pPr marL="36004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en.wikipedia.org/wiki/Unified_Modeling_Language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hyperlink" Target="http://en.wikipedia.org/wiki/Poke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lass_diagram" TargetMode="External"/><Relationship Id="rId2" Type="http://schemas.openxmlformats.org/officeDocument/2006/relationships/hyperlink" Target="http://edn.embarcadero.com/article/31863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n.wikipedia.org/wiki/List_of_UML_tools" TargetMode="External"/><Relationship Id="rId4" Type="http://schemas.openxmlformats.org/officeDocument/2006/relationships/hyperlink" Target="http://en.wikipedia.org/wiki/Unified_Modeling_Languag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81329"/>
            <a:ext cx="9143999" cy="1361872"/>
          </a:xfrm>
        </p:spPr>
        <p:txBody>
          <a:bodyPr/>
          <a:lstStyle/>
          <a:p>
            <a:r>
              <a:rPr lang="en-US" dirty="0" smtClean="0"/>
              <a:t>UML and ADT design plan</a:t>
            </a:r>
            <a:endParaRPr lang="he-IL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0"/>
            <a:ext cx="7772400" cy="1521765"/>
          </a:xfrm>
        </p:spPr>
        <p:txBody>
          <a:bodyPr/>
          <a:lstStyle/>
          <a:p>
            <a:r>
              <a:rPr lang="en-US" sz="9600" b="1" dirty="0" smtClean="0"/>
              <a:t>Poker</a:t>
            </a:r>
            <a:endParaRPr lang="he-IL" sz="7200" b="1" dirty="0"/>
          </a:p>
        </p:txBody>
      </p:sp>
      <p:pic>
        <p:nvPicPr>
          <p:cNvPr id="9218" name="Picture 2" descr="File:UML Diagrams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08" y="3015182"/>
            <a:ext cx="4552544" cy="341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268" y="3435804"/>
            <a:ext cx="2915385" cy="1467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33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Please describe here how you design plan goes</a:t>
            </a:r>
          </a:p>
          <a:p>
            <a:r>
              <a:rPr lang="en-US" sz="2000" dirty="0" smtClean="0"/>
              <a:t>You need to draw a full class diagram of your OOA design</a:t>
            </a:r>
          </a:p>
          <a:p>
            <a:r>
              <a:rPr lang="en-US" sz="2000" dirty="0" smtClean="0"/>
              <a:t>For each class you need to describe a short ADT specification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5499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11628" r="15284" b="18597"/>
          <a:stretch/>
        </p:blipFill>
        <p:spPr bwMode="auto">
          <a:xfrm rot="5400000">
            <a:off x="7770393" y="2540378"/>
            <a:ext cx="359153" cy="2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" t="3229" r="15564" b="10155"/>
          <a:stretch/>
        </p:blipFill>
        <p:spPr bwMode="auto">
          <a:xfrm>
            <a:off x="1298860" y="6096000"/>
            <a:ext cx="309600" cy="225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" t="3229" r="5514" b="10155"/>
          <a:stretch/>
        </p:blipFill>
        <p:spPr bwMode="auto">
          <a:xfrm rot="16200000">
            <a:off x="610291" y="5522068"/>
            <a:ext cx="348891" cy="225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" t="8568" r="7144" b="8568"/>
          <a:stretch/>
        </p:blipFill>
        <p:spPr bwMode="auto">
          <a:xfrm rot="5400000">
            <a:off x="3194243" y="3739957"/>
            <a:ext cx="246276" cy="23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" t="3229" r="5514" b="10155"/>
          <a:stretch/>
        </p:blipFill>
        <p:spPr bwMode="auto">
          <a:xfrm>
            <a:off x="2475255" y="4218562"/>
            <a:ext cx="348891" cy="225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11628" r="15284" b="18597"/>
          <a:stretch/>
        </p:blipFill>
        <p:spPr bwMode="auto">
          <a:xfrm>
            <a:off x="4753196" y="4095424"/>
            <a:ext cx="359153" cy="2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11628" r="15284" b="18597"/>
          <a:stretch/>
        </p:blipFill>
        <p:spPr bwMode="auto">
          <a:xfrm>
            <a:off x="7162800" y="1676400"/>
            <a:ext cx="359153" cy="2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" t="3229" r="5514" b="10155"/>
          <a:stretch/>
        </p:blipFill>
        <p:spPr bwMode="auto">
          <a:xfrm>
            <a:off x="4724400" y="1676400"/>
            <a:ext cx="348891" cy="225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331832"/>
              </p:ext>
            </p:extLst>
          </p:nvPr>
        </p:nvGraphicFramePr>
        <p:xfrm>
          <a:off x="7486911" y="1454456"/>
          <a:ext cx="985808" cy="105288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985808"/>
              </a:tblGrid>
              <a:tr h="172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Card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rank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suit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967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value()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95079"/>
              </p:ext>
            </p:extLst>
          </p:nvPr>
        </p:nvGraphicFramePr>
        <p:xfrm>
          <a:off x="2801566" y="3978171"/>
          <a:ext cx="1001950" cy="19063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1001950"/>
              </a:tblGrid>
              <a:tr h="172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Player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name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budget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hand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state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strategy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967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hit()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stand()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923247"/>
              </p:ext>
            </p:extLst>
          </p:nvPr>
        </p:nvGraphicFramePr>
        <p:xfrm>
          <a:off x="5037760" y="1454455"/>
          <a:ext cx="1161705" cy="105288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1161705"/>
              </a:tblGrid>
              <a:tr h="202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Deck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8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cards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203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shuffle()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draw_card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()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59984"/>
              </p:ext>
            </p:extLst>
          </p:nvPr>
        </p:nvGraphicFramePr>
        <p:xfrm>
          <a:off x="5114807" y="3911504"/>
          <a:ext cx="1007611" cy="126624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1007611"/>
              </a:tblGrid>
              <a:tr h="1923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Hand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7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cards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soft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836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add(card)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value()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190186"/>
              </p:ext>
            </p:extLst>
          </p:nvPr>
        </p:nvGraphicFramePr>
        <p:xfrm>
          <a:off x="2813151" y="936772"/>
          <a:ext cx="1039001" cy="19063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1039001"/>
              </a:tblGrid>
              <a:tr h="151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Dealer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name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budget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hand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state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strategy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deck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696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shuffle()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458206"/>
              </p:ext>
            </p:extLst>
          </p:nvPr>
        </p:nvGraphicFramePr>
        <p:xfrm>
          <a:off x="266560" y="2319123"/>
          <a:ext cx="1357958" cy="211968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1357958"/>
              </a:tblGrid>
              <a:tr h="2033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Game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2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dealer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players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log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546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open()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close()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run()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history()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is_finished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()</a:t>
                      </a: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cxnSp>
        <p:nvCxnSpPr>
          <p:cNvPr id="10" name="Straight Connector 9"/>
          <p:cNvCxnSpPr>
            <a:endCxn id="38" idx="1"/>
          </p:cNvCxnSpPr>
          <p:nvPr/>
        </p:nvCxnSpPr>
        <p:spPr bwMode="auto">
          <a:xfrm flipV="1">
            <a:off x="1605064" y="1276954"/>
            <a:ext cx="901321" cy="1407884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TextBox 18"/>
          <p:cNvSpPr txBox="1"/>
          <p:nvPr/>
        </p:nvSpPr>
        <p:spPr>
          <a:xfrm>
            <a:off x="1959803" y="4259649"/>
            <a:ext cx="56938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/>
              <a:t>2..6</a:t>
            </a:r>
            <a:endParaRPr lang="he-IL" b="1" dirty="0"/>
          </a:p>
        </p:txBody>
      </p:sp>
      <p:cxnSp>
        <p:nvCxnSpPr>
          <p:cNvPr id="31" name="Straight Connector 30"/>
          <p:cNvCxnSpPr>
            <a:endCxn id="30" idx="1"/>
          </p:cNvCxnSpPr>
          <p:nvPr/>
        </p:nvCxnSpPr>
        <p:spPr bwMode="auto">
          <a:xfrm>
            <a:off x="1605064" y="2684837"/>
            <a:ext cx="870191" cy="1646602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TextBox 33"/>
          <p:cNvSpPr txBox="1"/>
          <p:nvPr/>
        </p:nvSpPr>
        <p:spPr>
          <a:xfrm>
            <a:off x="2216284" y="920299"/>
            <a:ext cx="3129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/>
              <a:t>1</a:t>
            </a:r>
            <a:endParaRPr lang="he-IL" b="1" dirty="0"/>
          </a:p>
        </p:txBody>
      </p:sp>
      <p:cxnSp>
        <p:nvCxnSpPr>
          <p:cNvPr id="36" name="Straight Connector 35"/>
          <p:cNvCxnSpPr>
            <a:stCxn id="7" idx="2"/>
            <a:endCxn id="35" idx="1"/>
          </p:cNvCxnSpPr>
          <p:nvPr/>
        </p:nvCxnSpPr>
        <p:spPr bwMode="auto">
          <a:xfrm flipH="1">
            <a:off x="3317381" y="2843092"/>
            <a:ext cx="15270" cy="890708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Straight Connector 42"/>
          <p:cNvCxnSpPr>
            <a:stCxn id="7" idx="3"/>
            <a:endCxn id="22" idx="1"/>
          </p:cNvCxnSpPr>
          <p:nvPr/>
        </p:nvCxnSpPr>
        <p:spPr bwMode="auto">
          <a:xfrm flipV="1">
            <a:off x="3852152" y="1789277"/>
            <a:ext cx="872248" cy="100655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" name="TextBox 45"/>
          <p:cNvSpPr txBox="1"/>
          <p:nvPr/>
        </p:nvSpPr>
        <p:spPr>
          <a:xfrm>
            <a:off x="4430948" y="1470626"/>
            <a:ext cx="3129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/>
              <a:t>1</a:t>
            </a:r>
            <a:endParaRPr lang="he-IL" b="1" dirty="0"/>
          </a:p>
        </p:txBody>
      </p:sp>
      <p:cxnSp>
        <p:nvCxnSpPr>
          <p:cNvPr id="50" name="Straight Connector 49"/>
          <p:cNvCxnSpPr>
            <a:endCxn id="49" idx="1"/>
          </p:cNvCxnSpPr>
          <p:nvPr/>
        </p:nvCxnSpPr>
        <p:spPr bwMode="auto">
          <a:xfrm>
            <a:off x="6199465" y="1789276"/>
            <a:ext cx="963335" cy="10262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4" name="TextBox 53"/>
          <p:cNvSpPr txBox="1"/>
          <p:nvPr/>
        </p:nvSpPr>
        <p:spPr>
          <a:xfrm>
            <a:off x="6629400" y="1371600"/>
            <a:ext cx="69762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/>
              <a:t>0..52</a:t>
            </a:r>
            <a:endParaRPr lang="he-IL" b="1" dirty="0"/>
          </a:p>
        </p:txBody>
      </p:sp>
      <p:cxnSp>
        <p:nvCxnSpPr>
          <p:cNvPr id="56" name="Straight Connector 55"/>
          <p:cNvCxnSpPr>
            <a:endCxn id="61" idx="1"/>
          </p:cNvCxnSpPr>
          <p:nvPr/>
        </p:nvCxnSpPr>
        <p:spPr bwMode="auto">
          <a:xfrm flipV="1">
            <a:off x="3803516" y="4218562"/>
            <a:ext cx="949680" cy="112878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0" name="TextBox 59"/>
          <p:cNvSpPr txBox="1"/>
          <p:nvPr/>
        </p:nvSpPr>
        <p:spPr>
          <a:xfrm>
            <a:off x="4302058" y="3886200"/>
            <a:ext cx="56938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/>
              <a:t>0..1</a:t>
            </a:r>
            <a:endParaRPr lang="he-IL" b="1" dirty="0"/>
          </a:p>
        </p:txBody>
      </p:sp>
      <p:graphicFrame>
        <p:nvGraphicFramePr>
          <p:cNvPr id="65" name="Table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933112"/>
              </p:ext>
            </p:extLst>
          </p:nvPr>
        </p:nvGraphicFramePr>
        <p:xfrm>
          <a:off x="311286" y="5792993"/>
          <a:ext cx="992221" cy="8395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992221"/>
              </a:tblGrid>
              <a:tr h="172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string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967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cxnSp>
        <p:nvCxnSpPr>
          <p:cNvPr id="68" name="Straight Connector 67"/>
          <p:cNvCxnSpPr>
            <a:stCxn id="66" idx="3"/>
            <a:endCxn id="8" idx="2"/>
          </p:cNvCxnSpPr>
          <p:nvPr/>
        </p:nvCxnSpPr>
        <p:spPr bwMode="auto">
          <a:xfrm flipV="1">
            <a:off x="784737" y="4438803"/>
            <a:ext cx="160802" cy="102169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" name="Straight Connector 70"/>
          <p:cNvCxnSpPr>
            <a:stCxn id="67" idx="3"/>
          </p:cNvCxnSpPr>
          <p:nvPr/>
        </p:nvCxnSpPr>
        <p:spPr bwMode="auto">
          <a:xfrm flipV="1">
            <a:off x="1608460" y="5169935"/>
            <a:ext cx="1193106" cy="1038942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" name="TextBox 73"/>
          <p:cNvSpPr txBox="1"/>
          <p:nvPr/>
        </p:nvSpPr>
        <p:spPr>
          <a:xfrm>
            <a:off x="471831" y="5187216"/>
            <a:ext cx="3129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/>
              <a:t>1</a:t>
            </a:r>
            <a:endParaRPr lang="he-IL" b="1" dirty="0"/>
          </a:p>
        </p:txBody>
      </p:sp>
      <p:sp>
        <p:nvSpPr>
          <p:cNvPr id="75" name="TextBox 74"/>
          <p:cNvSpPr txBox="1"/>
          <p:nvPr/>
        </p:nvSpPr>
        <p:spPr>
          <a:xfrm>
            <a:off x="838200" y="4800600"/>
            <a:ext cx="53091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/>
              <a:t>log</a:t>
            </a:r>
            <a:endParaRPr lang="he-IL" b="1" dirty="0"/>
          </a:p>
        </p:txBody>
      </p:sp>
      <p:sp>
        <p:nvSpPr>
          <p:cNvPr id="76" name="TextBox 75"/>
          <p:cNvSpPr txBox="1"/>
          <p:nvPr/>
        </p:nvSpPr>
        <p:spPr>
          <a:xfrm>
            <a:off x="1471923" y="5809390"/>
            <a:ext cx="31290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/>
              <a:t>1</a:t>
            </a:r>
            <a:endParaRPr lang="he-IL" b="1" dirty="0"/>
          </a:p>
        </p:txBody>
      </p:sp>
      <p:sp>
        <p:nvSpPr>
          <p:cNvPr id="77" name="TextBox 76"/>
          <p:cNvSpPr txBox="1"/>
          <p:nvPr/>
        </p:nvSpPr>
        <p:spPr>
          <a:xfrm>
            <a:off x="1944340" y="5764986"/>
            <a:ext cx="72327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/>
              <a:t>state</a:t>
            </a:r>
            <a:endParaRPr lang="he-IL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8485"/>
          </a:xfrm>
        </p:spPr>
        <p:txBody>
          <a:bodyPr/>
          <a:lstStyle/>
          <a:p>
            <a:r>
              <a:rPr lang="en-US" sz="3400" dirty="0" smtClean="0"/>
              <a:t>Blackjack Class Diagram </a:t>
            </a:r>
            <a:r>
              <a:rPr lang="en-US" sz="3400" dirty="0" smtClean="0"/>
              <a:t>(EXAMPLE)</a:t>
            </a:r>
            <a:endParaRPr lang="he-IL" sz="3400" dirty="0"/>
          </a:p>
        </p:txBody>
      </p:sp>
      <p:pic>
        <p:nvPicPr>
          <p:cNvPr id="3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6" t="3543" r="10106" b="9841"/>
          <a:stretch/>
        </p:blipFill>
        <p:spPr bwMode="auto">
          <a:xfrm>
            <a:off x="2506385" y="1164923"/>
            <a:ext cx="317761" cy="22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" name="Straight Connector 40"/>
          <p:cNvCxnSpPr>
            <a:stCxn id="6" idx="3"/>
            <a:endCxn id="40" idx="3"/>
          </p:cNvCxnSpPr>
          <p:nvPr/>
        </p:nvCxnSpPr>
        <p:spPr bwMode="auto">
          <a:xfrm flipV="1">
            <a:off x="6122418" y="2843093"/>
            <a:ext cx="1827552" cy="170153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" name="TextBox 43"/>
          <p:cNvSpPr txBox="1"/>
          <p:nvPr/>
        </p:nvSpPr>
        <p:spPr>
          <a:xfrm>
            <a:off x="6993562" y="2843092"/>
            <a:ext cx="69762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/>
              <a:t>0..52</a:t>
            </a:r>
            <a:endParaRPr lang="he-IL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552747" y="5634944"/>
            <a:ext cx="5293436" cy="83099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none" rtlCol="1">
            <a:spAutoFit/>
          </a:bodyPr>
          <a:lstStyle/>
          <a:p>
            <a:r>
              <a:rPr lang="en-US" sz="2400" b="1" dirty="0" smtClean="0"/>
              <a:t>Of course, you have to do a similar</a:t>
            </a:r>
          </a:p>
          <a:p>
            <a:r>
              <a:rPr lang="en-US" sz="2400" b="1" dirty="0" smtClean="0"/>
              <a:t>Diagram for Poker …</a:t>
            </a:r>
            <a:endParaRPr lang="he-IL" sz="2400" b="1" dirty="0"/>
          </a:p>
        </p:txBody>
      </p:sp>
    </p:spTree>
    <p:extLst>
      <p:ext uri="{BB962C8B-B14F-4D97-AF65-F5344CB8AC3E}">
        <p14:creationId xmlns:p14="http://schemas.microsoft.com/office/powerpoint/2010/main" val="9104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362634"/>
          </a:xfrm>
        </p:spPr>
        <p:txBody>
          <a:bodyPr>
            <a:normAutofit/>
          </a:bodyPr>
          <a:lstStyle/>
          <a:p>
            <a:r>
              <a:rPr lang="en-US" smtClean="0"/>
              <a:t>Stack: </a:t>
            </a:r>
            <a:r>
              <a:rPr lang="en-US" dirty="0" smtClean="0"/>
              <a:t>Abstract Data Type</a:t>
            </a:r>
            <a:br>
              <a:rPr lang="en-US" dirty="0" smtClean="0"/>
            </a:br>
            <a:r>
              <a:rPr lang="en-US" sz="3100" dirty="0" smtClean="0"/>
              <a:t>Interface</a:t>
            </a:r>
            <a:endParaRPr lang="he-IL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507" y="1550894"/>
            <a:ext cx="8595360" cy="4930588"/>
          </a:xfrm>
        </p:spPr>
        <p:txBody>
          <a:bodyPr/>
          <a:lstStyle/>
          <a:p>
            <a:r>
              <a:rPr lang="en-US" sz="2000" b="1" dirty="0" smtClean="0">
                <a:solidFill>
                  <a:srgbClr val="0000BC"/>
                </a:solidFill>
                <a:latin typeface="Consolas" pitchFamily="49" charset="0"/>
                <a:cs typeface="Consolas" pitchFamily="49" charset="0"/>
              </a:rPr>
              <a:t>s = Stack()                                    </a:t>
            </a:r>
            <a:r>
              <a:rPr lang="en-US" sz="2000" b="1" dirty="0" smtClean="0">
                <a:solidFill>
                  <a:srgbClr val="0066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olas" pitchFamily="49" charset="0"/>
                <a:cs typeface="Consolas" pitchFamily="49" charset="0"/>
              </a:rPr>
              <a:t>Constructor</a:t>
            </a:r>
          </a:p>
          <a:p>
            <a:pPr lvl="1"/>
            <a:r>
              <a:rPr lang="en-US" sz="1600" dirty="0" smtClean="0"/>
              <a:t>Create a new empty stack</a:t>
            </a:r>
          </a:p>
          <a:p>
            <a:r>
              <a:rPr lang="en-US" sz="2000" b="1" dirty="0" err="1" smtClean="0">
                <a:solidFill>
                  <a:srgbClr val="0000BC"/>
                </a:solidFill>
                <a:latin typeface="Consolas" pitchFamily="49" charset="0"/>
                <a:cs typeface="Consolas" pitchFamily="49" charset="0"/>
              </a:rPr>
              <a:t>s.push</a:t>
            </a:r>
            <a:r>
              <a:rPr lang="en-US" sz="2000" b="1" dirty="0" smtClean="0">
                <a:solidFill>
                  <a:srgbClr val="0000BC"/>
                </a:solidFill>
                <a:latin typeface="Consolas" pitchFamily="49" charset="0"/>
                <a:cs typeface="Consolas" pitchFamily="49" charset="0"/>
              </a:rPr>
              <a:t>(item)                                       </a:t>
            </a:r>
            <a:r>
              <a:rPr lang="en-US" sz="2000" b="1" dirty="0" err="1" smtClean="0">
                <a:solidFill>
                  <a:srgbClr val="0066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olas" pitchFamily="49" charset="0"/>
                <a:cs typeface="Consolas" pitchFamily="49" charset="0"/>
              </a:rPr>
              <a:t>Mutator</a:t>
            </a:r>
            <a:endParaRPr lang="en-US" sz="2000" b="1" dirty="0">
              <a:solidFill>
                <a:srgbClr val="0000BC"/>
              </a:solidFill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sz="1600" dirty="0" smtClean="0"/>
              <a:t>Add an item to the top of the stack</a:t>
            </a:r>
          </a:p>
          <a:p>
            <a:r>
              <a:rPr lang="en-US" sz="2000" b="1" dirty="0" err="1" smtClean="0">
                <a:solidFill>
                  <a:srgbClr val="0000BC"/>
                </a:solidFill>
                <a:latin typeface="Consolas" pitchFamily="49" charset="0"/>
                <a:cs typeface="Consolas" pitchFamily="49" charset="0"/>
              </a:rPr>
              <a:t>s.pop</a:t>
            </a:r>
            <a:r>
              <a:rPr lang="en-US" sz="2000" b="1" dirty="0" smtClean="0">
                <a:solidFill>
                  <a:srgbClr val="0000BC"/>
                </a:solidFill>
                <a:latin typeface="Consolas" pitchFamily="49" charset="0"/>
                <a:cs typeface="Consolas" pitchFamily="49" charset="0"/>
              </a:rPr>
              <a:t>()                                            </a:t>
            </a:r>
            <a:r>
              <a:rPr lang="en-US" sz="2000" b="1" dirty="0" err="1">
                <a:solidFill>
                  <a:srgbClr val="0066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olas" pitchFamily="49" charset="0"/>
                <a:cs typeface="Consolas" pitchFamily="49" charset="0"/>
              </a:rPr>
              <a:t>Mutator</a:t>
            </a:r>
            <a:endParaRPr lang="en-US" sz="2000" b="1" dirty="0">
              <a:solidFill>
                <a:srgbClr val="0000BC"/>
              </a:solidFill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sz="1600" dirty="0" smtClean="0"/>
              <a:t>Pop </a:t>
            </a:r>
            <a:r>
              <a:rPr lang="en-US" sz="1600" dirty="0"/>
              <a:t>an item </a:t>
            </a:r>
            <a:r>
              <a:rPr lang="en-US" sz="1600" dirty="0" smtClean="0"/>
              <a:t>from </a:t>
            </a:r>
            <a:r>
              <a:rPr lang="en-US" sz="1600" dirty="0"/>
              <a:t>the top of the </a:t>
            </a:r>
            <a:r>
              <a:rPr lang="en-US" sz="1600" dirty="0" smtClean="0"/>
              <a:t>stack</a:t>
            </a:r>
          </a:p>
          <a:p>
            <a:r>
              <a:rPr lang="en-US" sz="2000" b="1" dirty="0" err="1" smtClean="0">
                <a:solidFill>
                  <a:srgbClr val="0000BC"/>
                </a:solidFill>
                <a:latin typeface="Consolas" pitchFamily="49" charset="0"/>
                <a:cs typeface="Consolas" pitchFamily="49" charset="0"/>
              </a:rPr>
              <a:t>s.peek</a:t>
            </a:r>
            <a:r>
              <a:rPr lang="en-US" sz="2000" b="1" dirty="0" smtClean="0">
                <a:solidFill>
                  <a:srgbClr val="0000BC"/>
                </a:solidFill>
                <a:latin typeface="Consolas" pitchFamily="49" charset="0"/>
                <a:cs typeface="Consolas" pitchFamily="49" charset="0"/>
              </a:rPr>
              <a:t>()                                          </a:t>
            </a:r>
            <a:r>
              <a:rPr lang="en-US" sz="2000" b="1" dirty="0" err="1" smtClean="0">
                <a:solidFill>
                  <a:srgbClr val="0066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olas" pitchFamily="49" charset="0"/>
                <a:cs typeface="Consolas" pitchFamily="49" charset="0"/>
              </a:rPr>
              <a:t>Accessor</a:t>
            </a:r>
            <a:endParaRPr lang="en-US" sz="2000" b="1" dirty="0">
              <a:solidFill>
                <a:srgbClr val="0000BC"/>
              </a:solidFill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sz="1600" dirty="0" smtClean="0"/>
              <a:t>Return the </a:t>
            </a:r>
            <a:r>
              <a:rPr lang="en-US" sz="1600" dirty="0"/>
              <a:t>item to the top of the </a:t>
            </a:r>
            <a:r>
              <a:rPr lang="en-US" sz="1600" dirty="0" smtClean="0"/>
              <a:t>stack (don’t pop it!)</a:t>
            </a:r>
          </a:p>
          <a:p>
            <a:pPr lvl="1"/>
            <a:r>
              <a:rPr lang="en-US" sz="1600" dirty="0" smtClean="0"/>
              <a:t>Return </a:t>
            </a:r>
            <a:r>
              <a:rPr lang="en-US" sz="1600" b="1" dirty="0">
                <a:solidFill>
                  <a:srgbClr val="0000BC"/>
                </a:solidFill>
                <a:latin typeface="Consolas" pitchFamily="49" charset="0"/>
                <a:cs typeface="Consolas" pitchFamily="49" charset="0"/>
              </a:rPr>
              <a:t>None</a:t>
            </a:r>
            <a:r>
              <a:rPr lang="en-US" sz="1600" dirty="0" smtClean="0"/>
              <a:t> if stack is empty (this is not a good idea, why? Issue error?)</a:t>
            </a:r>
            <a:endParaRPr lang="en-US" sz="1600" dirty="0"/>
          </a:p>
          <a:p>
            <a:r>
              <a:rPr lang="en-US" sz="2000" b="1" dirty="0" err="1" smtClean="0">
                <a:solidFill>
                  <a:srgbClr val="0000BC"/>
                </a:solidFill>
                <a:latin typeface="Consolas" pitchFamily="49" charset="0"/>
                <a:cs typeface="Consolas" pitchFamily="49" charset="0"/>
              </a:rPr>
              <a:t>s.size</a:t>
            </a:r>
            <a:r>
              <a:rPr lang="en-US" sz="2000" b="1" dirty="0" smtClean="0">
                <a:solidFill>
                  <a:srgbClr val="0000BC"/>
                </a:solidFill>
                <a:latin typeface="Consolas" pitchFamily="49" charset="0"/>
                <a:cs typeface="Consolas" pitchFamily="49" charset="0"/>
              </a:rPr>
              <a:t>()                                          </a:t>
            </a:r>
            <a:r>
              <a:rPr lang="en-US" sz="2000" b="1" dirty="0" err="1" smtClean="0">
                <a:solidFill>
                  <a:srgbClr val="0066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olas" pitchFamily="49" charset="0"/>
                <a:cs typeface="Consolas" pitchFamily="49" charset="0"/>
              </a:rPr>
              <a:t>Accessor</a:t>
            </a:r>
            <a:endParaRPr lang="en-US" sz="2000" b="1" dirty="0">
              <a:solidFill>
                <a:srgbClr val="0000BC"/>
              </a:solidFill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sz="1600" dirty="0" smtClean="0"/>
              <a:t>Return the number of items in the stack</a:t>
            </a:r>
          </a:p>
          <a:p>
            <a:r>
              <a:rPr lang="en-US" sz="2000" b="1" dirty="0" err="1" smtClean="0">
                <a:solidFill>
                  <a:srgbClr val="0000BC"/>
                </a:solidFill>
                <a:latin typeface="Consolas" pitchFamily="49" charset="0"/>
                <a:cs typeface="Consolas" pitchFamily="49" charset="0"/>
              </a:rPr>
              <a:t>s.is_empty</a:t>
            </a:r>
            <a:r>
              <a:rPr lang="en-US" sz="2000" b="1" dirty="0" smtClean="0">
                <a:solidFill>
                  <a:srgbClr val="0000BC"/>
                </a:solidFill>
                <a:latin typeface="Consolas" pitchFamily="49" charset="0"/>
                <a:cs typeface="Consolas" pitchFamily="49" charset="0"/>
              </a:rPr>
              <a:t>()                                      </a:t>
            </a:r>
            <a:r>
              <a:rPr lang="en-US" sz="2000" b="1" dirty="0" err="1">
                <a:solidFill>
                  <a:srgbClr val="0066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Consolas" pitchFamily="49" charset="0"/>
                <a:cs typeface="Consolas" pitchFamily="49" charset="0"/>
              </a:rPr>
              <a:t>Accessor</a:t>
            </a:r>
            <a:endParaRPr lang="en-US" sz="2000" b="1" dirty="0">
              <a:solidFill>
                <a:srgbClr val="0000BC"/>
              </a:solidFill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sz="1600" dirty="0"/>
              <a:t>Return </a:t>
            </a:r>
            <a:r>
              <a:rPr lang="en-US" sz="1600" b="1" dirty="0" smtClean="0">
                <a:solidFill>
                  <a:srgbClr val="0000BC"/>
                </a:solidFill>
                <a:latin typeface="Consolas" pitchFamily="49" charset="0"/>
                <a:cs typeface="Consolas" pitchFamily="49" charset="0"/>
              </a:rPr>
              <a:t>True</a:t>
            </a:r>
            <a:r>
              <a:rPr lang="en-US" sz="1600" dirty="0" smtClean="0"/>
              <a:t> if stack is empty, </a:t>
            </a:r>
            <a:r>
              <a:rPr lang="en-US" sz="1600" b="1" dirty="0">
                <a:solidFill>
                  <a:srgbClr val="0000BC"/>
                </a:solidFill>
                <a:latin typeface="Consolas" pitchFamily="49" charset="0"/>
                <a:cs typeface="Consolas" pitchFamily="49" charset="0"/>
              </a:rPr>
              <a:t>False</a:t>
            </a:r>
            <a:r>
              <a:rPr lang="en-US" sz="1600" dirty="0" smtClean="0"/>
              <a:t> if stack is non-empty</a:t>
            </a:r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en-US" sz="1600" dirty="0" smtClean="0"/>
          </a:p>
          <a:p>
            <a:endParaRPr lang="he-IL" dirty="0"/>
          </a:p>
        </p:txBody>
      </p:sp>
      <p:sp>
        <p:nvSpPr>
          <p:cNvPr id="4" name="TextBox 3"/>
          <p:cNvSpPr txBox="1"/>
          <p:nvPr/>
        </p:nvSpPr>
        <p:spPr>
          <a:xfrm rot="1956030">
            <a:off x="3964730" y="2298891"/>
            <a:ext cx="3675814" cy="83099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none" rtlCol="1">
            <a:spAutoFit/>
          </a:bodyPr>
          <a:lstStyle/>
          <a:p>
            <a:r>
              <a:rPr lang="en-US" sz="2400" b="1" dirty="0" smtClean="0"/>
              <a:t>Example of how an ADT</a:t>
            </a:r>
          </a:p>
          <a:p>
            <a:r>
              <a:rPr lang="en-US" sz="2400" b="1" dirty="0" smtClean="0"/>
              <a:t>Looks like!</a:t>
            </a:r>
            <a:endParaRPr lang="he-IL" sz="2400" b="1" dirty="0"/>
          </a:p>
        </p:txBody>
      </p:sp>
    </p:spTree>
    <p:extLst>
      <p:ext uri="{BB962C8B-B14F-4D97-AF65-F5344CB8AC3E}">
        <p14:creationId xmlns:p14="http://schemas.microsoft.com/office/powerpoint/2010/main" val="85999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 for further study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507" y="1254868"/>
            <a:ext cx="8595360" cy="5093977"/>
          </a:xfrm>
        </p:spPr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edn.embarcadero.com/article/31863</a:t>
            </a:r>
            <a:endParaRPr lang="en-US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en.wikipedia.org/wiki/Class_diagram</a:t>
            </a:r>
            <a:endParaRPr lang="en-US" dirty="0" smtClean="0"/>
          </a:p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en.wikipedia.org/wiki/Unified_Modeling_Language</a:t>
            </a:r>
            <a:endParaRPr lang="en-US" dirty="0" smtClean="0"/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en.wikipedia.org/wiki/List_of_UML_tools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9311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817261"/>
              </p:ext>
            </p:extLst>
          </p:nvPr>
        </p:nvGraphicFramePr>
        <p:xfrm>
          <a:off x="1251147" y="4688290"/>
          <a:ext cx="985808" cy="105288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985808"/>
              </a:tblGrid>
              <a:tr h="172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Card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rank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suit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967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value()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610559"/>
              </p:ext>
            </p:extLst>
          </p:nvPr>
        </p:nvGraphicFramePr>
        <p:xfrm>
          <a:off x="4941244" y="4367277"/>
          <a:ext cx="1001950" cy="19063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1001950"/>
              </a:tblGrid>
              <a:tr h="172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Player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name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budget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hand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state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strategy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967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hit()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stand()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191069"/>
              </p:ext>
            </p:extLst>
          </p:nvPr>
        </p:nvGraphicFramePr>
        <p:xfrm>
          <a:off x="2933232" y="4649820"/>
          <a:ext cx="1161705" cy="105288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1161705"/>
              </a:tblGrid>
              <a:tr h="202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Deck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8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cards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203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shuffle()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draw_card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()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109157"/>
              </p:ext>
            </p:extLst>
          </p:nvPr>
        </p:nvGraphicFramePr>
        <p:xfrm>
          <a:off x="3097054" y="2259029"/>
          <a:ext cx="1007611" cy="126624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1007611"/>
              </a:tblGrid>
              <a:tr h="1923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Hand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7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cards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soft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836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add(card)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value()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5186800"/>
              </p:ext>
            </p:extLst>
          </p:nvPr>
        </p:nvGraphicFramePr>
        <p:xfrm>
          <a:off x="536471" y="1257784"/>
          <a:ext cx="1039001" cy="19063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1039001"/>
              </a:tblGrid>
              <a:tr h="1515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Dealer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name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budget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hand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state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strategy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deck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696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shuffle()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702482"/>
              </p:ext>
            </p:extLst>
          </p:nvPr>
        </p:nvGraphicFramePr>
        <p:xfrm>
          <a:off x="6949056" y="3340528"/>
          <a:ext cx="1357958" cy="211968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1357958"/>
              </a:tblGrid>
              <a:tr h="2033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Game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2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dealer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players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log</a:t>
                      </a: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5468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open()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close()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run()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history()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is_finished</a:t>
                      </a: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BC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()</a:t>
                      </a: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5" t="8042" r="7259" b="11542"/>
          <a:stretch/>
        </p:blipFill>
        <p:spPr bwMode="auto">
          <a:xfrm>
            <a:off x="7119473" y="1236130"/>
            <a:ext cx="360000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6" t="3543" r="10106" b="9841"/>
          <a:stretch/>
        </p:blipFill>
        <p:spPr bwMode="auto">
          <a:xfrm>
            <a:off x="6157201" y="1209217"/>
            <a:ext cx="561600" cy="3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" t="8568" r="7144" b="8568"/>
          <a:stretch/>
        </p:blipFill>
        <p:spPr bwMode="auto">
          <a:xfrm>
            <a:off x="5367499" y="1230448"/>
            <a:ext cx="432000" cy="4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1" t="11624" r="16767" b="18601"/>
          <a:stretch/>
        </p:blipFill>
        <p:spPr bwMode="auto">
          <a:xfrm>
            <a:off x="7795401" y="1191217"/>
            <a:ext cx="612000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5" t="8042" r="7259" b="11542"/>
          <a:stretch/>
        </p:blipFill>
        <p:spPr bwMode="auto">
          <a:xfrm>
            <a:off x="7144757" y="2121347"/>
            <a:ext cx="203693" cy="203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6" t="3543" r="10106" b="9841"/>
          <a:stretch/>
        </p:blipFill>
        <p:spPr bwMode="auto">
          <a:xfrm>
            <a:off x="6182485" y="2094434"/>
            <a:ext cx="317761" cy="22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" t="8568" r="7144" b="8568"/>
          <a:stretch/>
        </p:blipFill>
        <p:spPr bwMode="auto">
          <a:xfrm>
            <a:off x="5392783" y="2115665"/>
            <a:ext cx="244431" cy="232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1" t="11624" r="16767" b="18601"/>
          <a:stretch/>
        </p:blipFill>
        <p:spPr bwMode="auto">
          <a:xfrm>
            <a:off x="7820685" y="2076434"/>
            <a:ext cx="346277" cy="244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97446" y="98302"/>
            <a:ext cx="7795339" cy="83099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none" rtlCol="1">
            <a:spAutoFit/>
          </a:bodyPr>
          <a:lstStyle/>
          <a:p>
            <a:r>
              <a:rPr lang="en-US" sz="2400" b="1" dirty="0" smtClean="0"/>
              <a:t>You can use the following symbols for drawing your</a:t>
            </a:r>
          </a:p>
          <a:p>
            <a:r>
              <a:rPr lang="en-US" sz="2400" b="1" dirty="0" smtClean="0"/>
              <a:t>Class diagrams</a:t>
            </a:r>
            <a:endParaRPr lang="he-IL" sz="2400" b="1" dirty="0"/>
          </a:p>
        </p:txBody>
      </p:sp>
    </p:spTree>
    <p:extLst>
      <p:ext uri="{BB962C8B-B14F-4D97-AF65-F5344CB8AC3E}">
        <p14:creationId xmlns:p14="http://schemas.microsoft.com/office/powerpoint/2010/main" val="345809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6" t="3543" r="10106" b="9841"/>
          <a:stretch/>
        </p:blipFill>
        <p:spPr bwMode="auto">
          <a:xfrm>
            <a:off x="2653377" y="1961432"/>
            <a:ext cx="317761" cy="22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1" t="11624" r="16767" b="18601"/>
          <a:stretch/>
        </p:blipFill>
        <p:spPr bwMode="auto">
          <a:xfrm>
            <a:off x="7162799" y="3235057"/>
            <a:ext cx="346277" cy="244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1" t="11624" r="16767" b="18601"/>
          <a:stretch/>
        </p:blipFill>
        <p:spPr bwMode="auto">
          <a:xfrm>
            <a:off x="2578317" y="3235058"/>
            <a:ext cx="346277" cy="244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1" t="11624" r="16767" b="18601"/>
          <a:stretch/>
        </p:blipFill>
        <p:spPr bwMode="auto">
          <a:xfrm>
            <a:off x="7285826" y="618557"/>
            <a:ext cx="346277" cy="244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" t="8568" r="7144" b="8568"/>
          <a:stretch/>
        </p:blipFill>
        <p:spPr bwMode="auto">
          <a:xfrm>
            <a:off x="5073321" y="620596"/>
            <a:ext cx="244431" cy="232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105593"/>
              </p:ext>
            </p:extLst>
          </p:nvPr>
        </p:nvGraphicFramePr>
        <p:xfrm>
          <a:off x="2924594" y="2922218"/>
          <a:ext cx="985808" cy="8395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985808"/>
              </a:tblGrid>
              <a:tr h="220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Card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9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609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683421"/>
              </p:ext>
            </p:extLst>
          </p:nvPr>
        </p:nvGraphicFramePr>
        <p:xfrm>
          <a:off x="5301573" y="321013"/>
          <a:ext cx="1001950" cy="8395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1001950"/>
              </a:tblGrid>
              <a:tr h="2053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Player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2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502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532420"/>
              </p:ext>
            </p:extLst>
          </p:nvPr>
        </p:nvGraphicFramePr>
        <p:xfrm>
          <a:off x="349029" y="2937754"/>
          <a:ext cx="740469" cy="8395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740469"/>
              </a:tblGrid>
              <a:tr h="202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Deck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8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203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209062"/>
              </p:ext>
            </p:extLst>
          </p:nvPr>
        </p:nvGraphicFramePr>
        <p:xfrm>
          <a:off x="5195536" y="2941234"/>
          <a:ext cx="1007611" cy="8395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1007611"/>
              </a:tblGrid>
              <a:tr h="218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Hand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59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682690"/>
              </p:ext>
            </p:extLst>
          </p:nvPr>
        </p:nvGraphicFramePr>
        <p:xfrm>
          <a:off x="2968795" y="321014"/>
          <a:ext cx="1039001" cy="8395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1039001"/>
              </a:tblGrid>
              <a:tr h="1395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Dealer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0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02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87970"/>
              </p:ext>
            </p:extLst>
          </p:nvPr>
        </p:nvGraphicFramePr>
        <p:xfrm>
          <a:off x="334653" y="321013"/>
          <a:ext cx="754845" cy="8395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754845"/>
              </a:tblGrid>
              <a:tr h="253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Game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3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203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321955"/>
              </p:ext>
            </p:extLst>
          </p:nvPr>
        </p:nvGraphicFramePr>
        <p:xfrm>
          <a:off x="2889115" y="4620639"/>
          <a:ext cx="992221" cy="8395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992221"/>
              </a:tblGrid>
              <a:tr h="172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string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967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500192"/>
              </p:ext>
            </p:extLst>
          </p:nvPr>
        </p:nvGraphicFramePr>
        <p:xfrm>
          <a:off x="7614816" y="321013"/>
          <a:ext cx="1007611" cy="8395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1007611"/>
              </a:tblGrid>
              <a:tr h="2250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Hand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46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646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138364"/>
              </p:ext>
            </p:extLst>
          </p:nvPr>
        </p:nvGraphicFramePr>
        <p:xfrm>
          <a:off x="7496712" y="2937754"/>
          <a:ext cx="985808" cy="8395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985808"/>
              </a:tblGrid>
              <a:tr h="172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Card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967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844569"/>
              </p:ext>
            </p:extLst>
          </p:nvPr>
        </p:nvGraphicFramePr>
        <p:xfrm>
          <a:off x="324926" y="4620640"/>
          <a:ext cx="764572" cy="8395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764572"/>
              </a:tblGrid>
              <a:tr h="2361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Game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7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74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cxnSp>
        <p:nvCxnSpPr>
          <p:cNvPr id="16" name="Straight Connector 15"/>
          <p:cNvCxnSpPr/>
          <p:nvPr/>
        </p:nvCxnSpPr>
        <p:spPr bwMode="auto">
          <a:xfrm>
            <a:off x="223737" y="4620639"/>
            <a:ext cx="877434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926232"/>
              </p:ext>
            </p:extLst>
          </p:nvPr>
        </p:nvGraphicFramePr>
        <p:xfrm>
          <a:off x="5272390" y="4620639"/>
          <a:ext cx="1001950" cy="8395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1001950"/>
              </a:tblGrid>
              <a:tr h="2329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Player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4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704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309504"/>
              </p:ext>
            </p:extLst>
          </p:nvPr>
        </p:nvGraphicFramePr>
        <p:xfrm>
          <a:off x="7509754" y="4620639"/>
          <a:ext cx="992221" cy="8395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992221"/>
              </a:tblGrid>
              <a:tr h="172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string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967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5" t="8042" r="7259" b="11542"/>
          <a:stretch/>
        </p:blipFill>
        <p:spPr bwMode="auto">
          <a:xfrm>
            <a:off x="7484055" y="6265329"/>
            <a:ext cx="203693" cy="203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6" t="3543" r="10106" b="9841"/>
          <a:stretch/>
        </p:blipFill>
        <p:spPr bwMode="auto">
          <a:xfrm>
            <a:off x="6521783" y="6238416"/>
            <a:ext cx="317761" cy="22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" t="8568" r="7144" b="8568"/>
          <a:stretch/>
        </p:blipFill>
        <p:spPr bwMode="auto">
          <a:xfrm>
            <a:off x="5732081" y="6259647"/>
            <a:ext cx="244431" cy="232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1" t="11624" r="16767" b="18601"/>
          <a:stretch/>
        </p:blipFill>
        <p:spPr bwMode="auto">
          <a:xfrm>
            <a:off x="8159983" y="6220416"/>
            <a:ext cx="346277" cy="244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6" t="3543" r="10106" b="9841"/>
          <a:stretch/>
        </p:blipFill>
        <p:spPr bwMode="auto">
          <a:xfrm>
            <a:off x="2653378" y="628743"/>
            <a:ext cx="317761" cy="22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9" name="Straight Connector 28"/>
          <p:cNvCxnSpPr>
            <a:stCxn id="7" idx="3"/>
            <a:endCxn id="27" idx="1"/>
          </p:cNvCxnSpPr>
          <p:nvPr/>
        </p:nvCxnSpPr>
        <p:spPr bwMode="auto">
          <a:xfrm>
            <a:off x="1089498" y="740773"/>
            <a:ext cx="1563880" cy="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Connector 33"/>
          <p:cNvCxnSpPr>
            <a:stCxn id="3" idx="3"/>
            <a:endCxn id="39" idx="1"/>
          </p:cNvCxnSpPr>
          <p:nvPr/>
        </p:nvCxnSpPr>
        <p:spPr bwMode="auto">
          <a:xfrm>
            <a:off x="6303523" y="740773"/>
            <a:ext cx="982303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Straight Connector 45"/>
          <p:cNvCxnSpPr>
            <a:stCxn id="6" idx="3"/>
            <a:endCxn id="32" idx="1"/>
          </p:cNvCxnSpPr>
          <p:nvPr/>
        </p:nvCxnSpPr>
        <p:spPr bwMode="auto">
          <a:xfrm flipV="1">
            <a:off x="4007796" y="736701"/>
            <a:ext cx="1065525" cy="407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Straight Connector 48"/>
          <p:cNvCxnSpPr>
            <a:stCxn id="4" idx="3"/>
            <a:endCxn id="50" idx="1"/>
          </p:cNvCxnSpPr>
          <p:nvPr/>
        </p:nvCxnSpPr>
        <p:spPr bwMode="auto">
          <a:xfrm flipV="1">
            <a:off x="1089498" y="3357274"/>
            <a:ext cx="1488819" cy="24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4" name="Straight Connector 53"/>
          <p:cNvCxnSpPr>
            <a:stCxn id="5" idx="3"/>
            <a:endCxn id="59" idx="1"/>
          </p:cNvCxnSpPr>
          <p:nvPr/>
        </p:nvCxnSpPr>
        <p:spPr bwMode="auto">
          <a:xfrm flipV="1">
            <a:off x="6203147" y="3357273"/>
            <a:ext cx="959652" cy="372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1" name="Straight Connector 70"/>
          <p:cNvCxnSpPr/>
          <p:nvPr/>
        </p:nvCxnSpPr>
        <p:spPr bwMode="auto">
          <a:xfrm>
            <a:off x="153384" y="1653703"/>
            <a:ext cx="8774348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73" name="Table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490850"/>
              </p:ext>
            </p:extLst>
          </p:nvPr>
        </p:nvGraphicFramePr>
        <p:xfrm>
          <a:off x="334653" y="1653703"/>
          <a:ext cx="754845" cy="8395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754845"/>
              </a:tblGrid>
              <a:tr h="253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Game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3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2032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5" name="Table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210743"/>
              </p:ext>
            </p:extLst>
          </p:nvPr>
        </p:nvGraphicFramePr>
        <p:xfrm>
          <a:off x="2971139" y="1653703"/>
          <a:ext cx="1001950" cy="839520"/>
        </p:xfrm>
        <a:graphic>
          <a:graphicData uri="http://schemas.openxmlformats.org/drawingml/2006/table">
            <a:tbl>
              <a:tblPr rtl="1">
                <a:tableStyleId>{D7AC3CCA-C797-4891-BE02-D94E43425B78}</a:tableStyleId>
              </a:tblPr>
              <a:tblGrid>
                <a:gridCol w="1001950"/>
              </a:tblGrid>
              <a:tr h="2053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Player</a:t>
                      </a:r>
                      <a:endParaRPr kumimoji="0" lang="he-IL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cs typeface="Arial" pitchFamily="34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2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</a:tr>
              <a:tr h="1502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e-IL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BC"/>
                        </a:solidFill>
                        <a:effectLst/>
                        <a:uLnTx/>
                        <a:uFillTx/>
                        <a:latin typeface="Consolas" panose="020B0609020204030204" pitchFamily="49" charset="0"/>
                        <a:ea typeface="+mn-ea"/>
                        <a:cs typeface="Consolas" panose="020B0609020204030204" pitchFamily="49" charset="0"/>
                      </a:endParaRPr>
                    </a:p>
                  </a:txBody>
                  <a:tcPr marL="18000" marR="18000" marT="18000" marB="1800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</a:tbl>
          </a:graphicData>
        </a:graphic>
      </p:graphicFrame>
      <p:cxnSp>
        <p:nvCxnSpPr>
          <p:cNvPr id="79" name="Straight Connector 78"/>
          <p:cNvCxnSpPr>
            <a:stCxn id="73" idx="3"/>
            <a:endCxn id="78" idx="1"/>
          </p:cNvCxnSpPr>
          <p:nvPr/>
        </p:nvCxnSpPr>
        <p:spPr bwMode="auto">
          <a:xfrm>
            <a:off x="1089498" y="2073463"/>
            <a:ext cx="1563879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6" t="3543" r="10106" b="9841"/>
          <a:stretch/>
        </p:blipFill>
        <p:spPr bwMode="auto">
          <a:xfrm>
            <a:off x="2565644" y="4928369"/>
            <a:ext cx="317761" cy="22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3" name="Straight Connector 92"/>
          <p:cNvCxnSpPr>
            <a:stCxn id="15" idx="3"/>
            <a:endCxn id="92" idx="1"/>
          </p:cNvCxnSpPr>
          <p:nvPr/>
        </p:nvCxnSpPr>
        <p:spPr bwMode="auto">
          <a:xfrm>
            <a:off x="1089498" y="5040400"/>
            <a:ext cx="1476146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" name="Straight Connector 97"/>
          <p:cNvCxnSpPr>
            <a:stCxn id="17" idx="3"/>
          </p:cNvCxnSpPr>
          <p:nvPr/>
        </p:nvCxnSpPr>
        <p:spPr bwMode="auto">
          <a:xfrm>
            <a:off x="6274340" y="5040399"/>
            <a:ext cx="992102" cy="1472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6" t="3543" r="10106" b="9841"/>
          <a:stretch/>
        </p:blipFill>
        <p:spPr bwMode="auto">
          <a:xfrm>
            <a:off x="7191315" y="4929840"/>
            <a:ext cx="317761" cy="22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340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s-w-java">
  <a:themeElements>
    <a:clrScheme name="Custom 1">
      <a:dk1>
        <a:srgbClr val="000000"/>
      </a:dk1>
      <a:lt1>
        <a:srgbClr val="FFFF99"/>
      </a:lt1>
      <a:dk2>
        <a:srgbClr val="CC3300"/>
      </a:dk2>
      <a:lt2>
        <a:srgbClr val="666699"/>
      </a:lt2>
      <a:accent1>
        <a:srgbClr val="FFCCCC"/>
      </a:accent1>
      <a:accent2>
        <a:srgbClr val="CCCC00"/>
      </a:accent2>
      <a:accent3>
        <a:srgbClr val="FFFFCA"/>
      </a:accent3>
      <a:accent4>
        <a:srgbClr val="000000"/>
      </a:accent4>
      <a:accent5>
        <a:srgbClr val="FFE2E2"/>
      </a:accent5>
      <a:accent6>
        <a:srgbClr val="B9B900"/>
      </a:accent6>
      <a:hlink>
        <a:srgbClr val="720000"/>
      </a:hlink>
      <a:folHlink>
        <a:srgbClr val="FF9933"/>
      </a:folHlink>
    </a:clrScheme>
    <a:fontScheme name="os-w-java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os-w-java 1">
        <a:dk1>
          <a:srgbClr val="333333"/>
        </a:dk1>
        <a:lt1>
          <a:srgbClr val="A9BDA9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D1DBD1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w-java 2">
        <a:dk1>
          <a:srgbClr val="333333"/>
        </a:dk1>
        <a:lt1>
          <a:srgbClr val="FFFFFF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FFFFFF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w-java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ערכת נושא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C:\Documents and Settings\mt\Application Data\Microsoft\Templates\os-w-java.pot</Template>
  <TotalTime>74747</TotalTime>
  <Words>328</Words>
  <Application>Microsoft Office PowerPoint</Application>
  <PresentationFormat>On-screen Show (4:3)</PresentationFormat>
  <Paragraphs>135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os-w-java</vt:lpstr>
      <vt:lpstr>UML and ADT design plan</vt:lpstr>
      <vt:lpstr>AGENDA</vt:lpstr>
      <vt:lpstr>Blackjack Class Diagram (EXAMPLE)</vt:lpstr>
      <vt:lpstr>Stack: Abstract Data Type Interface</vt:lpstr>
      <vt:lpstr>Resources for further study</vt:lpstr>
      <vt:lpstr>PowerPoint Presentation</vt:lpstr>
      <vt:lpstr>PowerPoint Presentation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1.01</dc:title>
  <dc:creator>Lucent End User</dc:creator>
  <cp:lastModifiedBy>Samy Zafrany</cp:lastModifiedBy>
  <cp:revision>1039</cp:revision>
  <dcterms:created xsi:type="dcterms:W3CDTF">2004-10-07T18:29:30Z</dcterms:created>
  <dcterms:modified xsi:type="dcterms:W3CDTF">2014-05-19T00:20:34Z</dcterms:modified>
</cp:coreProperties>
</file>