
<file path=[Content_Types].xml><?xml version="1.0" encoding="utf-8"?>
<Types xmlns="http://schemas.openxmlformats.org/package/2006/content-types">
  <Default Extension="png" ContentType="image/pn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21"/>
  </p:notesMasterIdLst>
  <p:sldIdLst>
    <p:sldId id="586" r:id="rId2"/>
    <p:sldId id="633" r:id="rId3"/>
    <p:sldId id="612" r:id="rId4"/>
    <p:sldId id="613" r:id="rId5"/>
    <p:sldId id="628" r:id="rId6"/>
    <p:sldId id="587" r:id="rId7"/>
    <p:sldId id="588" r:id="rId8"/>
    <p:sldId id="632" r:id="rId9"/>
    <p:sldId id="634" r:id="rId10"/>
    <p:sldId id="637" r:id="rId11"/>
    <p:sldId id="631" r:id="rId12"/>
    <p:sldId id="635" r:id="rId13"/>
    <p:sldId id="636" r:id="rId14"/>
    <p:sldId id="599" r:id="rId15"/>
    <p:sldId id="561" r:id="rId16"/>
    <p:sldId id="629" r:id="rId17"/>
    <p:sldId id="600" r:id="rId18"/>
    <p:sldId id="611" r:id="rId19"/>
    <p:sldId id="627"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Helvetica" pitchFamily="34" charset="0"/>
        <a:ea typeface="+mn-ea"/>
        <a:cs typeface="Arial" pitchFamily="34" charset="0"/>
      </a:defRPr>
    </a:lvl1pPr>
    <a:lvl2pPr marL="457200" algn="l" rtl="0" fontAlgn="base">
      <a:spcBef>
        <a:spcPct val="0"/>
      </a:spcBef>
      <a:spcAft>
        <a:spcPct val="0"/>
      </a:spcAft>
      <a:defRPr kern="1200">
        <a:solidFill>
          <a:schemeClr val="tx1"/>
        </a:solidFill>
        <a:latin typeface="Helvetica" pitchFamily="34" charset="0"/>
        <a:ea typeface="+mn-ea"/>
        <a:cs typeface="Arial" pitchFamily="34" charset="0"/>
      </a:defRPr>
    </a:lvl2pPr>
    <a:lvl3pPr marL="914400" algn="l" rtl="0" fontAlgn="base">
      <a:spcBef>
        <a:spcPct val="0"/>
      </a:spcBef>
      <a:spcAft>
        <a:spcPct val="0"/>
      </a:spcAft>
      <a:defRPr kern="1200">
        <a:solidFill>
          <a:schemeClr val="tx1"/>
        </a:solidFill>
        <a:latin typeface="Helvetica" pitchFamily="34" charset="0"/>
        <a:ea typeface="+mn-ea"/>
        <a:cs typeface="Arial" pitchFamily="34" charset="0"/>
      </a:defRPr>
    </a:lvl3pPr>
    <a:lvl4pPr marL="1371600" algn="l" rtl="0" fontAlgn="base">
      <a:spcBef>
        <a:spcPct val="0"/>
      </a:spcBef>
      <a:spcAft>
        <a:spcPct val="0"/>
      </a:spcAft>
      <a:defRPr kern="1200">
        <a:solidFill>
          <a:schemeClr val="tx1"/>
        </a:solidFill>
        <a:latin typeface="Helvetica" pitchFamily="34" charset="0"/>
        <a:ea typeface="+mn-ea"/>
        <a:cs typeface="Arial" pitchFamily="34" charset="0"/>
      </a:defRPr>
    </a:lvl4pPr>
    <a:lvl5pPr marL="1828800" algn="l" rtl="0" fontAlgn="base">
      <a:spcBef>
        <a:spcPct val="0"/>
      </a:spcBef>
      <a:spcAft>
        <a:spcPct val="0"/>
      </a:spcAft>
      <a:defRPr kern="1200">
        <a:solidFill>
          <a:schemeClr val="tx1"/>
        </a:solidFill>
        <a:latin typeface="Helvetica" pitchFamily="34" charset="0"/>
        <a:ea typeface="+mn-ea"/>
        <a:cs typeface="Arial" pitchFamily="34" charset="0"/>
      </a:defRPr>
    </a:lvl5pPr>
    <a:lvl6pPr marL="2286000" algn="l" defTabSz="914400" rtl="0" eaLnBrk="1" latinLnBrk="0" hangingPunct="1">
      <a:defRPr kern="1200">
        <a:solidFill>
          <a:schemeClr val="tx1"/>
        </a:solidFill>
        <a:latin typeface="Helvetica" pitchFamily="34" charset="0"/>
        <a:ea typeface="+mn-ea"/>
        <a:cs typeface="Arial" pitchFamily="34" charset="0"/>
      </a:defRPr>
    </a:lvl6pPr>
    <a:lvl7pPr marL="2743200" algn="l" defTabSz="914400" rtl="0" eaLnBrk="1" latinLnBrk="0" hangingPunct="1">
      <a:defRPr kern="1200">
        <a:solidFill>
          <a:schemeClr val="tx1"/>
        </a:solidFill>
        <a:latin typeface="Helvetica" pitchFamily="34" charset="0"/>
        <a:ea typeface="+mn-ea"/>
        <a:cs typeface="Arial" pitchFamily="34" charset="0"/>
      </a:defRPr>
    </a:lvl7pPr>
    <a:lvl8pPr marL="3200400" algn="l" defTabSz="914400" rtl="0" eaLnBrk="1" latinLnBrk="0" hangingPunct="1">
      <a:defRPr kern="1200">
        <a:solidFill>
          <a:schemeClr val="tx1"/>
        </a:solidFill>
        <a:latin typeface="Helvetica" pitchFamily="34" charset="0"/>
        <a:ea typeface="+mn-ea"/>
        <a:cs typeface="Arial" pitchFamily="34" charset="0"/>
      </a:defRPr>
    </a:lvl8pPr>
    <a:lvl9pPr marL="3657600" algn="l" defTabSz="914400" rtl="0" eaLnBrk="1" latinLnBrk="0" hangingPunct="1">
      <a:defRPr kern="1200">
        <a:solidFill>
          <a:schemeClr val="tx1"/>
        </a:solidFill>
        <a:latin typeface="Helvetica" pitchFamily="34" charset="0"/>
        <a:ea typeface="+mn-ea"/>
        <a:cs typeface="Arial" pitchFamily="34" charset="0"/>
      </a:defRPr>
    </a:lvl9pPr>
  </p:defaultTextStyle>
  <p:extLst>
    <p:ext uri="{EFAFB233-063F-42B5-8137-9DF3F51BA10A}">
      <p15:sldGuideLst xmlns:p15="http://schemas.microsoft.com/office/powerpoint/2012/main">
        <p15:guide id="1" orient="horz" pos="789">
          <p15:clr>
            <a:srgbClr val="A4A3A4"/>
          </p15:clr>
        </p15:guide>
        <p15:guide id="2" pos="48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BC"/>
    <a:srgbClr val="99CCFF"/>
    <a:srgbClr val="CCECFF"/>
    <a:srgbClr val="006600"/>
    <a:srgbClr val="000000"/>
    <a:srgbClr val="D9FDFF"/>
    <a:srgbClr val="66CCFF"/>
    <a:srgbClr val="CCCCFF"/>
    <a:srgbClr val="CCFF33"/>
    <a:srgbClr val="E7F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סגנון ערכת נושא 1 - הדגשה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74" autoAdjust="0"/>
    <p:restoredTop sz="77792" autoAdjust="0"/>
  </p:normalViewPr>
  <p:slideViewPr>
    <p:cSldViewPr snapToGrid="0">
      <p:cViewPr varScale="1">
        <p:scale>
          <a:sx n="102" d="100"/>
          <a:sy n="102" d="100"/>
        </p:scale>
        <p:origin x="902" y="67"/>
      </p:cViewPr>
      <p:guideLst>
        <p:guide orient="horz" pos="789"/>
        <p:guide pos="48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0" d="100"/>
          <a:sy n="50" d="100"/>
        </p:scale>
        <p:origin x="-1600" y="-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Times New Roman" charset="0"/>
                <a:cs typeface="+mn-cs"/>
              </a:defRPr>
            </a:lvl1pPr>
          </a:lstStyle>
          <a:p>
            <a:pPr>
              <a:defRPr/>
            </a:pPr>
            <a:endParaRPr lang="en-US" dirty="0"/>
          </a:p>
        </p:txBody>
      </p:sp>
      <p:sp>
        <p:nvSpPr>
          <p:cNvPr id="5017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Times New Roman" charset="0"/>
                <a:cs typeface="+mn-cs"/>
              </a:defRPr>
            </a:lvl1pPr>
          </a:lstStyle>
          <a:p>
            <a:pPr>
              <a:defRPr/>
            </a:pPr>
            <a:endParaRPr lang="en-US" dirty="0"/>
          </a:p>
        </p:txBody>
      </p:sp>
      <p:sp>
        <p:nvSpPr>
          <p:cNvPr id="307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018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Times New Roman" charset="0"/>
                <a:cs typeface="+mn-cs"/>
              </a:defRPr>
            </a:lvl1pPr>
          </a:lstStyle>
          <a:p>
            <a:pPr>
              <a:defRPr/>
            </a:pPr>
            <a:endParaRPr lang="en-US" dirty="0"/>
          </a:p>
        </p:txBody>
      </p:sp>
      <p:sp>
        <p:nvSpPr>
          <p:cNvPr id="5018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Times New Roman" charset="0"/>
                <a:cs typeface="+mn-cs"/>
              </a:defRPr>
            </a:lvl1pPr>
          </a:lstStyle>
          <a:p>
            <a:pPr>
              <a:defRPr/>
            </a:pPr>
            <a:fld id="{AE4185ED-CC9E-4228-93FC-BAE7638093BD}" type="slidenum">
              <a:rPr lang="en-US"/>
              <a:pPr>
                <a:defRPr/>
              </a:pPr>
              <a:t>‹#›</a:t>
            </a:fld>
            <a:endParaRPr lang="en-US" dirty="0"/>
          </a:p>
        </p:txBody>
      </p:sp>
    </p:spTree>
    <p:extLst>
      <p:ext uri="{BB962C8B-B14F-4D97-AF65-F5344CB8AC3E}">
        <p14:creationId xmlns:p14="http://schemas.microsoft.com/office/powerpoint/2010/main" val="29565373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bg>
      <p:bgPr>
        <a:gradFill rotWithShape="0">
          <a:gsLst>
            <a:gs pos="0">
              <a:srgbClr val="F8F8F8"/>
            </a:gs>
            <a:gs pos="100000">
              <a:srgbClr val="99CCFF"/>
            </a:gs>
          </a:gsLst>
          <a:lin ang="5400000" scaled="1"/>
        </a:gradFill>
        <a:effectLst/>
      </p:bgPr>
    </p:bg>
    <p:spTree>
      <p:nvGrpSpPr>
        <p:cNvPr id="1" name=""/>
        <p:cNvGrpSpPr/>
        <p:nvPr/>
      </p:nvGrpSpPr>
      <p:grpSpPr>
        <a:xfrm>
          <a:off x="0" y="0"/>
          <a:ext cx="0" cy="0"/>
          <a:chOff x="0" y="0"/>
          <a:chExt cx="0" cy="0"/>
        </a:xfrm>
      </p:grpSpPr>
      <p:pic>
        <p:nvPicPr>
          <p:cNvPr id="6" name="Picture 12" descr="BD21332_"/>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39875" y="3603625"/>
            <a:ext cx="603567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p:cNvSpPr>
            <a:spLocks noGrp="1" noChangeArrowheads="1"/>
          </p:cNvSpPr>
          <p:nvPr>
            <p:ph type="ctrTitle"/>
          </p:nvPr>
        </p:nvSpPr>
        <p:spPr>
          <a:xfrm>
            <a:off x="685800" y="2286000"/>
            <a:ext cx="7772400" cy="1143000"/>
          </a:xfrm>
        </p:spPr>
        <p:txBody>
          <a:bodyPr/>
          <a:lstStyle>
            <a:lvl1pPr>
              <a:defRPr/>
            </a:lvl1pPr>
          </a:lstStyle>
          <a:p>
            <a:pPr lvl="0"/>
            <a:r>
              <a:rPr lang="en-US" noProof="0" smtClean="0"/>
              <a:t>Click to edit Master title style</a:t>
            </a:r>
          </a:p>
        </p:txBody>
      </p:sp>
      <p:sp>
        <p:nvSpPr>
          <p:cNvPr id="48132" name="Rectangle 4"/>
          <p:cNvSpPr>
            <a:spLocks noGrp="1" noChangeArrowheads="1"/>
          </p:cNvSpPr>
          <p:nvPr>
            <p:ph type="subTitle" idx="1"/>
          </p:nvPr>
        </p:nvSpPr>
        <p:spPr>
          <a:xfrm>
            <a:off x="1371600" y="3886200"/>
            <a:ext cx="6400800" cy="1752600"/>
          </a:xfrm>
        </p:spPr>
        <p:txBody>
          <a:bodyPr/>
          <a:lstStyle>
            <a:lvl1pPr marL="0" indent="0" algn="ctr">
              <a:buFont typeface="Monotype Sorts" pitchFamily="2" charset="2"/>
              <a:buNone/>
              <a:defRPr/>
            </a:lvl1pPr>
          </a:lstStyle>
          <a:p>
            <a:pPr lvl="0"/>
            <a:r>
              <a:rPr lang="en-US" noProof="0" smtClean="0"/>
              <a:t>Click to edit Master subtitle style</a:t>
            </a:r>
          </a:p>
        </p:txBody>
      </p:sp>
      <p:sp>
        <p:nvSpPr>
          <p:cNvPr id="7" name="Rectangle 5"/>
          <p:cNvSpPr>
            <a:spLocks noGrp="1" noChangeArrowheads="1"/>
          </p:cNvSpPr>
          <p:nvPr>
            <p:ph type="dt" sz="half" idx="10"/>
          </p:nvPr>
        </p:nvSpPr>
        <p:spPr bwMode="auto">
          <a:xfrm>
            <a:off x="685800" y="6248400"/>
            <a:ext cx="1905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50000"/>
              </a:spcBef>
              <a:defRPr sz="1400">
                <a:solidFill>
                  <a:srgbClr val="578963"/>
                </a:solidFill>
                <a:latin typeface="Times New Roman" charset="0"/>
                <a:cs typeface="+mn-cs"/>
              </a:defRPr>
            </a:lvl1pPr>
          </a:lstStyle>
          <a:p>
            <a:pPr>
              <a:defRPr/>
            </a:pPr>
            <a:endParaRPr lang="en-US" dirty="0"/>
          </a:p>
        </p:txBody>
      </p:sp>
      <p:sp>
        <p:nvSpPr>
          <p:cNvPr id="8" name="Rectangle 6"/>
          <p:cNvSpPr>
            <a:spLocks noGrp="1" noChangeArrowheads="1"/>
          </p:cNvSpPr>
          <p:nvPr>
            <p:ph type="ftr" sz="quarter" idx="11"/>
          </p:nvPr>
        </p:nvSpPr>
        <p:spPr bwMode="auto">
          <a:xfrm>
            <a:off x="3124200" y="6248400"/>
            <a:ext cx="28956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eaLnBrk="0" hangingPunct="0">
              <a:spcBef>
                <a:spcPct val="50000"/>
              </a:spcBef>
              <a:defRPr sz="1400">
                <a:solidFill>
                  <a:srgbClr val="578963"/>
                </a:solidFill>
                <a:latin typeface="Times New Roman" charset="0"/>
                <a:cs typeface="+mn-cs"/>
              </a:defRPr>
            </a:lvl1pPr>
          </a:lstStyle>
          <a:p>
            <a:pPr>
              <a:defRPr/>
            </a:pPr>
            <a:endParaRPr lang="en-US" dirty="0"/>
          </a:p>
        </p:txBody>
      </p:sp>
    </p:spTree>
    <p:extLst>
      <p:ext uri="{BB962C8B-B14F-4D97-AF65-F5344CB8AC3E}">
        <p14:creationId xmlns:p14="http://schemas.microsoft.com/office/powerpoint/2010/main" val="1262972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Tree>
    <p:extLst>
      <p:ext uri="{BB962C8B-B14F-4D97-AF65-F5344CB8AC3E}">
        <p14:creationId xmlns:p14="http://schemas.microsoft.com/office/powerpoint/2010/main" val="1649627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743700" y="228600"/>
            <a:ext cx="2019300" cy="5537200"/>
          </a:xfrm>
        </p:spPr>
        <p:txBody>
          <a:bodyPr vert="eaVert"/>
          <a:lstStyle/>
          <a:p>
            <a:r>
              <a:rPr lang="he-IL" smtClean="0"/>
              <a:t>לחץ כדי לערוך סגנון כותרת של תבנית בסיס</a:t>
            </a:r>
            <a:endParaRPr lang="en-US"/>
          </a:p>
        </p:txBody>
      </p:sp>
      <p:sp>
        <p:nvSpPr>
          <p:cNvPr id="3" name="מציין מיקום של טקסט אנכי 2"/>
          <p:cNvSpPr>
            <a:spLocks noGrp="1"/>
          </p:cNvSpPr>
          <p:nvPr>
            <p:ph type="body" orient="vert" idx="1"/>
          </p:nvPr>
        </p:nvSpPr>
        <p:spPr>
          <a:xfrm>
            <a:off x="685800" y="228600"/>
            <a:ext cx="5905500" cy="5537200"/>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Tree>
    <p:extLst>
      <p:ext uri="{BB962C8B-B14F-4D97-AF65-F5344CB8AC3E}">
        <p14:creationId xmlns:p14="http://schemas.microsoft.com/office/powerpoint/2010/main" val="290310218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hasCustomPrompt="1"/>
          </p:nvPr>
        </p:nvSpPr>
        <p:spPr>
          <a:xfrm>
            <a:off x="0" y="1"/>
            <a:ext cx="9144000" cy="952900"/>
          </a:xfrm>
          <a:solidFill>
            <a:srgbClr val="0000BC"/>
          </a:solidFill>
        </p:spPr>
        <p:txBody>
          <a:bodyPr tIns="108000" bIns="108000">
            <a:normAutofit/>
            <a:scene3d>
              <a:camera prst="orthographicFront">
                <a:rot lat="0" lon="0" rev="0"/>
              </a:camera>
              <a:lightRig rig="threePt" dir="t"/>
            </a:scene3d>
            <a:sp3d contourW="6350">
              <a:bevelT w="0"/>
              <a:bevelB w="0"/>
              <a:extrusionClr>
                <a:srgbClr val="FFFFFF"/>
              </a:extrusionClr>
            </a:sp3d>
          </a:bodyPr>
          <a:lstStyle>
            <a:lvl1pPr algn="l">
              <a:defRPr sz="4000">
                <a:ln w="6350">
                  <a:noFill/>
                </a:ln>
                <a:solidFill>
                  <a:srgbClr val="FFFFFF"/>
                </a:solidFill>
                <a:effectLst>
                  <a:outerShdw blurRad="38100" dist="38100" dir="2700000" algn="tl">
                    <a:schemeClr val="accent4"/>
                  </a:outerShdw>
                </a:effectLst>
              </a:defRPr>
            </a:lvl1pPr>
          </a:lstStyle>
          <a:p>
            <a:r>
              <a:rPr lang="en-US" dirty="0" smtClean="0"/>
              <a:t>TITLE </a:t>
            </a:r>
            <a:r>
              <a:rPr lang="en-US" dirty="0" err="1" smtClean="0"/>
              <a:t>Title</a:t>
            </a:r>
            <a:endParaRPr lang="en-US" dirty="0"/>
          </a:p>
        </p:txBody>
      </p:sp>
      <p:sp>
        <p:nvSpPr>
          <p:cNvPr id="3" name="מציין מיקום תוכן 2"/>
          <p:cNvSpPr>
            <a:spLocks noGrp="1"/>
          </p:cNvSpPr>
          <p:nvPr>
            <p:ph idx="1" hasCustomPrompt="1"/>
          </p:nvPr>
        </p:nvSpPr>
        <p:spPr>
          <a:xfrm>
            <a:off x="269507" y="1254868"/>
            <a:ext cx="8595360" cy="5247532"/>
          </a:xfrm>
        </p:spPr>
        <p:txBody>
          <a:bodyPr/>
          <a:lstStyle>
            <a:lvl1pPr marL="285750" indent="-285750">
              <a:buClr>
                <a:srgbClr val="0000BC"/>
              </a:buClr>
              <a:buSzPct val="82000"/>
              <a:buFont typeface="Wingdings" pitchFamily="2" charset="2"/>
              <a:buChar char="n"/>
              <a:defRPr sz="2400" baseline="0"/>
            </a:lvl1pPr>
            <a:lvl2pPr marL="742950" indent="-285750">
              <a:buClr>
                <a:srgbClr val="0000BC"/>
              </a:buClr>
              <a:buSzPct val="86000"/>
              <a:buFont typeface="Wingdings 2" pitchFamily="18" charset="2"/>
              <a:buChar char=""/>
              <a:defRPr sz="2000"/>
            </a:lvl2pPr>
            <a:lvl3pPr marL="1085850" indent="-228600">
              <a:buClr>
                <a:srgbClr val="0000BC"/>
              </a:buClr>
              <a:buSzPct val="80000"/>
              <a:buFont typeface="Wingdings 3" pitchFamily="18" charset="2"/>
              <a:buChar char=""/>
              <a:defRPr/>
            </a:lvl3pPr>
            <a:lvl4pPr marL="1428750" indent="-228600">
              <a:buClr>
                <a:schemeClr val="accent1">
                  <a:lumMod val="25000"/>
                </a:schemeClr>
              </a:buClr>
              <a:buSzPct val="80000"/>
              <a:buFont typeface="Wingdings 2" pitchFamily="18" charset="2"/>
              <a:buChar char=""/>
              <a:defRPr sz="1600" baseline="0"/>
            </a:lvl4pPr>
            <a:lvl5pPr marL="1771650" indent="-228600">
              <a:buClr>
                <a:schemeClr val="accent5">
                  <a:lumMod val="25000"/>
                </a:schemeClr>
              </a:buClr>
              <a:buSzPct val="80000"/>
              <a:buFont typeface="Arial Black" pitchFamily="34" charset="0"/>
              <a:buChar char="-"/>
              <a:defRPr sz="1600" baseline="0"/>
            </a:lvl5pPr>
          </a:lstStyle>
          <a:p>
            <a:pPr lvl="0"/>
            <a:r>
              <a:rPr lang="en-US" dirty="0" smtClean="0"/>
              <a:t>First level</a:t>
            </a:r>
            <a:endParaRPr lang="he-IL" dirty="0" smtClean="0"/>
          </a:p>
          <a:p>
            <a:pPr lvl="1"/>
            <a:r>
              <a:rPr lang="en-US" dirty="0" smtClean="0"/>
              <a:t>Second level</a:t>
            </a:r>
            <a:endParaRPr lang="he-IL" dirty="0" smtClean="0"/>
          </a:p>
          <a:p>
            <a:pPr lvl="2"/>
            <a:r>
              <a:rPr lang="en-US" dirty="0" smtClean="0"/>
              <a:t>Third level</a:t>
            </a:r>
            <a:endParaRPr lang="he-IL" dirty="0" smtClean="0"/>
          </a:p>
          <a:p>
            <a:pPr lvl="3"/>
            <a:r>
              <a:rPr lang="en-US" dirty="0" smtClean="0"/>
              <a:t>Fourth level</a:t>
            </a:r>
            <a:endParaRPr lang="he-IL" dirty="0" smtClean="0"/>
          </a:p>
          <a:p>
            <a:pPr lvl="4"/>
            <a:r>
              <a:rPr lang="en-US" dirty="0" smtClean="0"/>
              <a:t>Fifth level</a:t>
            </a:r>
            <a:endParaRPr lang="en-US" dirty="0"/>
          </a:p>
        </p:txBody>
      </p:sp>
    </p:spTree>
    <p:extLst>
      <p:ext uri="{BB962C8B-B14F-4D97-AF65-F5344CB8AC3E}">
        <p14:creationId xmlns:p14="http://schemas.microsoft.com/office/powerpoint/2010/main" val="39457914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722313" y="4406900"/>
            <a:ext cx="7772400" cy="1362075"/>
          </a:xfrm>
        </p:spPr>
        <p:txBody>
          <a:bodyPr anchor="t"/>
          <a:lstStyle>
            <a:lvl1pPr algn="l">
              <a:defRPr sz="4000" b="1" cap="all"/>
            </a:lvl1pPr>
          </a:lstStyle>
          <a:p>
            <a:r>
              <a:rPr lang="he-IL" smtClean="0"/>
              <a:t>לחץ כדי לערוך סגנון כותרת של תבנית בסיס</a:t>
            </a:r>
            <a:endParaRPr lang="en-US"/>
          </a:p>
        </p:txBody>
      </p:sp>
      <p:sp>
        <p:nvSpPr>
          <p:cNvPr id="3" name="מציין מיקום טקסט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e-IL" smtClean="0"/>
              <a:t>לחץ כדי לערוך סגנונות טקסט של תבנית בסיס</a:t>
            </a:r>
          </a:p>
        </p:txBody>
      </p:sp>
    </p:spTree>
    <p:extLst>
      <p:ext uri="{BB962C8B-B14F-4D97-AF65-F5344CB8AC3E}">
        <p14:creationId xmlns:p14="http://schemas.microsoft.com/office/powerpoint/2010/main" val="112992486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תוכן 2"/>
          <p:cNvSpPr>
            <a:spLocks noGrp="1"/>
          </p:cNvSpPr>
          <p:nvPr>
            <p:ph sz="half" idx="1"/>
          </p:nvPr>
        </p:nvSpPr>
        <p:spPr>
          <a:xfrm>
            <a:off x="827088" y="1282700"/>
            <a:ext cx="3598862" cy="448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תוכן 3"/>
          <p:cNvSpPr>
            <a:spLocks noGrp="1"/>
          </p:cNvSpPr>
          <p:nvPr>
            <p:ph sz="half" idx="2"/>
          </p:nvPr>
        </p:nvSpPr>
        <p:spPr>
          <a:xfrm>
            <a:off x="4578350" y="1282700"/>
            <a:ext cx="3600450" cy="4483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Tree>
    <p:extLst>
      <p:ext uri="{BB962C8B-B14F-4D97-AF65-F5344CB8AC3E}">
        <p14:creationId xmlns:p14="http://schemas.microsoft.com/office/powerpoint/2010/main" val="3716103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lvl1pPr>
              <a:defRPr/>
            </a:lvl1pPr>
          </a:lstStyle>
          <a:p>
            <a:r>
              <a:rPr lang="he-IL" smtClean="0"/>
              <a:t>לחץ כדי לערוך סגנון כותרת של תבנית בסיס</a:t>
            </a:r>
            <a:endParaRPr lang="en-US"/>
          </a:p>
        </p:txBody>
      </p:sp>
      <p:sp>
        <p:nvSpPr>
          <p:cNvPr id="3" name="מציין מיקום טקסט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מציין מיקום תוכן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5" name="מציין מיקום טקסט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מציין מיקום תוכן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Tree>
    <p:extLst>
      <p:ext uri="{BB962C8B-B14F-4D97-AF65-F5344CB8AC3E}">
        <p14:creationId xmlns:p14="http://schemas.microsoft.com/office/powerpoint/2010/main" val="1604218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Tree>
    <p:extLst>
      <p:ext uri="{BB962C8B-B14F-4D97-AF65-F5344CB8AC3E}">
        <p14:creationId xmlns:p14="http://schemas.microsoft.com/office/powerpoint/2010/main" val="398296959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000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3050"/>
            <a:ext cx="3008313" cy="1162050"/>
          </a:xfrm>
        </p:spPr>
        <p:txBody>
          <a:bodyPr/>
          <a:lstStyle>
            <a:lvl1pPr algn="l">
              <a:defRPr sz="2000" b="1"/>
            </a:lvl1pPr>
          </a:lstStyle>
          <a:p>
            <a:r>
              <a:rPr lang="he-IL" smtClean="0"/>
              <a:t>לחץ כדי לערוך סגנון כותרת של תבנית בסיס</a:t>
            </a:r>
            <a:endParaRPr lang="en-US"/>
          </a:p>
        </p:txBody>
      </p:sp>
      <p:sp>
        <p:nvSpPr>
          <p:cNvPr id="3" name="מציין מיקום תוכן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טקסט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Tree>
    <p:extLst>
      <p:ext uri="{BB962C8B-B14F-4D97-AF65-F5344CB8AC3E}">
        <p14:creationId xmlns:p14="http://schemas.microsoft.com/office/powerpoint/2010/main" val="3104288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0"/>
            <a:ext cx="5486400" cy="566738"/>
          </a:xfrm>
        </p:spPr>
        <p:txBody>
          <a:bodyPr/>
          <a:lstStyle>
            <a:lvl1pPr algn="l">
              <a:defRPr sz="2000" b="1"/>
            </a:lvl1pPr>
          </a:lstStyle>
          <a:p>
            <a:r>
              <a:rPr lang="he-IL" smtClean="0"/>
              <a:t>לחץ כדי לערוך סגנון כותרת של תבנית בסיס</a:t>
            </a:r>
            <a:endParaRPr lang="en-US"/>
          </a:p>
        </p:txBody>
      </p:sp>
      <p:sp>
        <p:nvSpPr>
          <p:cNvPr id="3" name="מציין מיקום של תמונה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מציין מיקום טקסט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Tree>
    <p:extLst>
      <p:ext uri="{BB962C8B-B14F-4D97-AF65-F5344CB8AC3E}">
        <p14:creationId xmlns:p14="http://schemas.microsoft.com/office/powerpoint/2010/main" val="423865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298383" y="1282699"/>
            <a:ext cx="8576110" cy="5214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7" name="Text Box 3"/>
          <p:cNvSpPr txBox="1">
            <a:spLocks noChangeArrowheads="1"/>
          </p:cNvSpPr>
          <p:nvPr/>
        </p:nvSpPr>
        <p:spPr bwMode="auto">
          <a:xfrm>
            <a:off x="8802688" y="6613525"/>
            <a:ext cx="341312" cy="246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Helvetica" pitchFamily="34" charset="0"/>
              </a:defRPr>
            </a:lvl1pPr>
            <a:lvl2pPr marL="742950" indent="-285750">
              <a:defRPr>
                <a:solidFill>
                  <a:schemeClr val="tx1"/>
                </a:solidFill>
                <a:latin typeface="Helvetica" pitchFamily="34" charset="0"/>
              </a:defRPr>
            </a:lvl2pPr>
            <a:lvl3pPr marL="1143000" indent="-228600">
              <a:defRPr>
                <a:solidFill>
                  <a:schemeClr val="tx1"/>
                </a:solidFill>
                <a:latin typeface="Helvetica" pitchFamily="34" charset="0"/>
              </a:defRPr>
            </a:lvl3pPr>
            <a:lvl4pPr marL="1600200" indent="-228600">
              <a:defRPr>
                <a:solidFill>
                  <a:schemeClr val="tx1"/>
                </a:solidFill>
                <a:latin typeface="Helvetica" pitchFamily="34" charset="0"/>
              </a:defRPr>
            </a:lvl4pPr>
            <a:lvl5pPr marL="2057400" indent="-228600">
              <a:defRPr>
                <a:solidFill>
                  <a:schemeClr val="tx1"/>
                </a:solidFill>
                <a:latin typeface="Helvetica" pitchFamily="34" charset="0"/>
              </a:defRPr>
            </a:lvl5pPr>
            <a:lvl6pPr marL="2514600" indent="-228600" eaLnBrk="0" fontAlgn="base" hangingPunct="0">
              <a:spcBef>
                <a:spcPct val="0"/>
              </a:spcBef>
              <a:spcAft>
                <a:spcPct val="0"/>
              </a:spcAft>
              <a:defRPr>
                <a:solidFill>
                  <a:schemeClr val="tx1"/>
                </a:solidFill>
                <a:latin typeface="Helvetica" pitchFamily="34" charset="0"/>
              </a:defRPr>
            </a:lvl6pPr>
            <a:lvl7pPr marL="2971800" indent="-228600" eaLnBrk="0" fontAlgn="base" hangingPunct="0">
              <a:spcBef>
                <a:spcPct val="0"/>
              </a:spcBef>
              <a:spcAft>
                <a:spcPct val="0"/>
              </a:spcAft>
              <a:defRPr>
                <a:solidFill>
                  <a:schemeClr val="tx1"/>
                </a:solidFill>
                <a:latin typeface="Helvetica" pitchFamily="34" charset="0"/>
              </a:defRPr>
            </a:lvl7pPr>
            <a:lvl8pPr marL="3429000" indent="-228600" eaLnBrk="0" fontAlgn="base" hangingPunct="0">
              <a:spcBef>
                <a:spcPct val="0"/>
              </a:spcBef>
              <a:spcAft>
                <a:spcPct val="0"/>
              </a:spcAft>
              <a:defRPr>
                <a:solidFill>
                  <a:schemeClr val="tx1"/>
                </a:solidFill>
                <a:latin typeface="Helvetica" pitchFamily="34" charset="0"/>
              </a:defRPr>
            </a:lvl8pPr>
            <a:lvl9pPr marL="3886200" indent="-228600" eaLnBrk="0" fontAlgn="base" hangingPunct="0">
              <a:spcBef>
                <a:spcPct val="0"/>
              </a:spcBef>
              <a:spcAft>
                <a:spcPct val="0"/>
              </a:spcAft>
              <a:defRPr>
                <a:solidFill>
                  <a:schemeClr val="tx1"/>
                </a:solidFill>
                <a:latin typeface="Helvetica" pitchFamily="34" charset="0"/>
              </a:defRPr>
            </a:lvl9pPr>
          </a:lstStyle>
          <a:p>
            <a:pPr algn="ctr" eaLnBrk="0" hangingPunct="0">
              <a:spcBef>
                <a:spcPct val="50000"/>
              </a:spcBef>
              <a:defRPr/>
            </a:pPr>
            <a:fld id="{F271B7EB-2090-45FA-830C-F71B321443BD}" type="slidenum">
              <a:rPr lang="en-US" sz="1000" b="1" smtClean="0">
                <a:solidFill>
                  <a:srgbClr val="993300"/>
                </a:solidFill>
                <a:cs typeface="+mn-cs"/>
              </a:rPr>
              <a:pPr algn="ctr" eaLnBrk="0" hangingPunct="0">
                <a:spcBef>
                  <a:spcPct val="50000"/>
                </a:spcBef>
                <a:defRPr/>
              </a:pPr>
              <a:t>‹#›</a:t>
            </a:fld>
            <a:endParaRPr lang="en-US" sz="1000" b="1" dirty="0" smtClean="0">
              <a:solidFill>
                <a:srgbClr val="993300"/>
              </a:solidFill>
              <a:cs typeface="+mn-cs"/>
            </a:endParaRPr>
          </a:p>
        </p:txBody>
      </p:sp>
      <p:sp>
        <p:nvSpPr>
          <p:cNvPr id="47108" name="Rectangle 4"/>
          <p:cNvSpPr>
            <a:spLocks noGrp="1" noChangeArrowheads="1"/>
          </p:cNvSpPr>
          <p:nvPr>
            <p:ph type="title"/>
          </p:nvPr>
        </p:nvSpPr>
        <p:spPr bwMode="auto">
          <a:xfrm>
            <a:off x="0" y="0"/>
            <a:ext cx="9144000" cy="1020278"/>
          </a:xfrm>
          <a:prstGeom prst="rect">
            <a:avLst/>
          </a:prstGeom>
          <a:solidFill>
            <a:srgbClr val="0000BC"/>
          </a:solidFill>
          <a:ln>
            <a:noFill/>
          </a:ln>
          <a:extLst/>
        </p:spPr>
        <p:txBody>
          <a:bodyPr vert="horz" wrap="square" lIns="91440" tIns="108000" rIns="91440" bIns="108000" numCol="1" anchor="b" anchorCtr="0" compatLnSpc="1">
            <a:prstTxWarp prst="textNoShape">
              <a:avLst/>
            </a:prstTxWarp>
          </a:bodyPr>
          <a:lstStyle/>
          <a:p>
            <a:pPr lvl="0"/>
            <a:r>
              <a:rPr lang="en-US" dirty="0" smtClean="0"/>
              <a:t>Click to edit Master title style</a:t>
            </a:r>
          </a:p>
        </p:txBody>
      </p:sp>
      <p:sp>
        <p:nvSpPr>
          <p:cNvPr id="1029" name="Freeform 5"/>
          <p:cNvSpPr>
            <a:spLocks/>
          </p:cNvSpPr>
          <p:nvPr/>
        </p:nvSpPr>
        <p:spPr bwMode="auto">
          <a:xfrm rot="8361210" flipV="1">
            <a:off x="1609725" y="4962525"/>
            <a:ext cx="9525" cy="1588"/>
          </a:xfrm>
          <a:custGeom>
            <a:avLst/>
            <a:gdLst>
              <a:gd name="T0" fmla="*/ 2147483647 w 20"/>
              <a:gd name="T1" fmla="*/ 2147483647 h 4"/>
              <a:gd name="T2" fmla="*/ 0 w 20"/>
              <a:gd name="T3" fmla="*/ 0 h 4"/>
              <a:gd name="T4" fmla="*/ 2147483647 w 20"/>
              <a:gd name="T5" fmla="*/ 0 h 4"/>
              <a:gd name="T6" fmla="*/ 2147483647 w 20"/>
              <a:gd name="T7" fmla="*/ 2147483647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4">
                <a:moveTo>
                  <a:pt x="20" y="4"/>
                </a:moveTo>
                <a:lnTo>
                  <a:pt x="0" y="0"/>
                </a:lnTo>
                <a:lnTo>
                  <a:pt x="16" y="0"/>
                </a:lnTo>
                <a:lnTo>
                  <a:pt x="20"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0" name="Freeform 6"/>
          <p:cNvSpPr>
            <a:spLocks/>
          </p:cNvSpPr>
          <p:nvPr/>
        </p:nvSpPr>
        <p:spPr bwMode="auto">
          <a:xfrm rot="10665470" flipV="1">
            <a:off x="1189038" y="4205288"/>
            <a:ext cx="4762" cy="1587"/>
          </a:xfrm>
          <a:custGeom>
            <a:avLst/>
            <a:gdLst>
              <a:gd name="T0" fmla="*/ 2147483647 w 12"/>
              <a:gd name="T1" fmla="*/ 2147483647 h 4"/>
              <a:gd name="T2" fmla="*/ 0 w 12"/>
              <a:gd name="T3" fmla="*/ 0 h 4"/>
              <a:gd name="T4" fmla="*/ 2147483647 w 12"/>
              <a:gd name="T5" fmla="*/ 0 h 4"/>
              <a:gd name="T6" fmla="*/ 2147483647 w 12"/>
              <a:gd name="T7" fmla="*/ 2147483647 h 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4">
                <a:moveTo>
                  <a:pt x="12" y="4"/>
                </a:moveTo>
                <a:lnTo>
                  <a:pt x="0" y="0"/>
                </a:lnTo>
                <a:lnTo>
                  <a:pt x="12" y="0"/>
                </a:lnTo>
                <a:lnTo>
                  <a:pt x="12"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1" name="Freeform 7"/>
          <p:cNvSpPr>
            <a:spLocks/>
          </p:cNvSpPr>
          <p:nvPr/>
        </p:nvSpPr>
        <p:spPr bwMode="auto">
          <a:xfrm>
            <a:off x="5164138" y="4206875"/>
            <a:ext cx="7937" cy="9525"/>
          </a:xfrm>
          <a:custGeom>
            <a:avLst/>
            <a:gdLst>
              <a:gd name="T0" fmla="*/ 2147483647 w 12"/>
              <a:gd name="T1" fmla="*/ 2147483647 h 12"/>
              <a:gd name="T2" fmla="*/ 0 w 12"/>
              <a:gd name="T3" fmla="*/ 2147483647 h 12"/>
              <a:gd name="T4" fmla="*/ 2147483647 w 12"/>
              <a:gd name="T5" fmla="*/ 0 h 12"/>
              <a:gd name="T6" fmla="*/ 2147483647 w 12"/>
              <a:gd name="T7" fmla="*/ 2147483647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2">
                <a:moveTo>
                  <a:pt x="7" y="12"/>
                </a:moveTo>
                <a:lnTo>
                  <a:pt x="0" y="10"/>
                </a:lnTo>
                <a:lnTo>
                  <a:pt x="12" y="0"/>
                </a:lnTo>
                <a:lnTo>
                  <a:pt x="7"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2" name="Text Box 9"/>
          <p:cNvSpPr txBox="1">
            <a:spLocks noChangeArrowheads="1"/>
          </p:cNvSpPr>
          <p:nvPr/>
        </p:nvSpPr>
        <p:spPr bwMode="auto">
          <a:xfrm>
            <a:off x="2538919" y="6611779"/>
            <a:ext cx="353114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Helvetica" pitchFamily="34" charset="0"/>
              </a:defRPr>
            </a:lvl1pPr>
            <a:lvl2pPr marL="742950" indent="-285750">
              <a:defRPr>
                <a:solidFill>
                  <a:schemeClr val="tx1"/>
                </a:solidFill>
                <a:latin typeface="Helvetica" pitchFamily="34" charset="0"/>
              </a:defRPr>
            </a:lvl2pPr>
            <a:lvl3pPr marL="1143000" indent="-228600">
              <a:defRPr>
                <a:solidFill>
                  <a:schemeClr val="tx1"/>
                </a:solidFill>
                <a:latin typeface="Helvetica" pitchFamily="34" charset="0"/>
              </a:defRPr>
            </a:lvl3pPr>
            <a:lvl4pPr marL="1600200" indent="-228600">
              <a:defRPr>
                <a:solidFill>
                  <a:schemeClr val="tx1"/>
                </a:solidFill>
                <a:latin typeface="Helvetica" pitchFamily="34" charset="0"/>
              </a:defRPr>
            </a:lvl4pPr>
            <a:lvl5pPr marL="2057400" indent="-228600">
              <a:defRPr>
                <a:solidFill>
                  <a:schemeClr val="tx1"/>
                </a:solidFill>
                <a:latin typeface="Helvetica" pitchFamily="34" charset="0"/>
              </a:defRPr>
            </a:lvl5pPr>
            <a:lvl6pPr marL="2514600" indent="-228600" eaLnBrk="0" fontAlgn="base" hangingPunct="0">
              <a:spcBef>
                <a:spcPct val="0"/>
              </a:spcBef>
              <a:spcAft>
                <a:spcPct val="0"/>
              </a:spcAft>
              <a:defRPr>
                <a:solidFill>
                  <a:schemeClr val="tx1"/>
                </a:solidFill>
                <a:latin typeface="Helvetica" pitchFamily="34" charset="0"/>
              </a:defRPr>
            </a:lvl6pPr>
            <a:lvl7pPr marL="2971800" indent="-228600" eaLnBrk="0" fontAlgn="base" hangingPunct="0">
              <a:spcBef>
                <a:spcPct val="0"/>
              </a:spcBef>
              <a:spcAft>
                <a:spcPct val="0"/>
              </a:spcAft>
              <a:defRPr>
                <a:solidFill>
                  <a:schemeClr val="tx1"/>
                </a:solidFill>
                <a:latin typeface="Helvetica" pitchFamily="34" charset="0"/>
              </a:defRPr>
            </a:lvl7pPr>
            <a:lvl8pPr marL="3429000" indent="-228600" eaLnBrk="0" fontAlgn="base" hangingPunct="0">
              <a:spcBef>
                <a:spcPct val="0"/>
              </a:spcBef>
              <a:spcAft>
                <a:spcPct val="0"/>
              </a:spcAft>
              <a:defRPr>
                <a:solidFill>
                  <a:schemeClr val="tx1"/>
                </a:solidFill>
                <a:latin typeface="Helvetica" pitchFamily="34" charset="0"/>
              </a:defRPr>
            </a:lvl8pPr>
            <a:lvl9pPr marL="3886200" indent="-228600" eaLnBrk="0" fontAlgn="base" hangingPunct="0">
              <a:spcBef>
                <a:spcPct val="0"/>
              </a:spcBef>
              <a:spcAft>
                <a:spcPct val="0"/>
              </a:spcAft>
              <a:defRPr>
                <a:solidFill>
                  <a:schemeClr val="tx1"/>
                </a:solidFill>
                <a:latin typeface="Helvetica" pitchFamily="34" charset="0"/>
              </a:defRPr>
            </a:lvl9pPr>
          </a:lstStyle>
          <a:p>
            <a:pPr algn="ctr" eaLnBrk="0" hangingPunct="0">
              <a:spcBef>
                <a:spcPct val="50000"/>
              </a:spcBef>
              <a:defRPr/>
            </a:pPr>
            <a:r>
              <a:rPr lang="en-US" sz="1000" b="1" dirty="0" smtClean="0">
                <a:solidFill>
                  <a:srgbClr val="002060"/>
                </a:solidFill>
                <a:cs typeface="+mn-cs"/>
              </a:rPr>
              <a:t>Object Oriented Programming</a:t>
            </a:r>
            <a:r>
              <a:rPr lang="en-US" sz="1000" b="1" baseline="0" dirty="0" smtClean="0">
                <a:solidFill>
                  <a:srgbClr val="002060"/>
                </a:solidFill>
                <a:cs typeface="+mn-cs"/>
              </a:rPr>
              <a:t> 31695  (Samy Zafrany)</a:t>
            </a:r>
            <a:endParaRPr lang="en-US" sz="1000" b="1" dirty="0" smtClean="0">
              <a:solidFill>
                <a:srgbClr val="002060"/>
              </a:solidFill>
              <a:cs typeface="+mn-cs"/>
            </a:endParaRPr>
          </a:p>
        </p:txBody>
      </p:sp>
      <p:sp>
        <p:nvSpPr>
          <p:cNvPr id="1033" name="Freeform 10"/>
          <p:cNvSpPr>
            <a:spLocks/>
          </p:cNvSpPr>
          <p:nvPr/>
        </p:nvSpPr>
        <p:spPr bwMode="auto">
          <a:xfrm>
            <a:off x="-1658938" y="1109663"/>
            <a:ext cx="4763" cy="1587"/>
          </a:xfrm>
          <a:custGeom>
            <a:avLst/>
            <a:gdLst>
              <a:gd name="T0" fmla="*/ 2147483647 w 13"/>
              <a:gd name="T1" fmla="*/ 0 h 1587"/>
              <a:gd name="T2" fmla="*/ 0 w 13"/>
              <a:gd name="T3" fmla="*/ 0 h 1587"/>
              <a:gd name="T4" fmla="*/ 2147483647 w 13"/>
              <a:gd name="T5" fmla="*/ 0 h 1587"/>
              <a:gd name="T6" fmla="*/ 2147483647 w 13"/>
              <a:gd name="T7" fmla="*/ 0 h 15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587">
                <a:moveTo>
                  <a:pt x="13" y="0"/>
                </a:moveTo>
                <a:lnTo>
                  <a:pt x="0" y="0"/>
                </a:lnTo>
                <a:lnTo>
                  <a:pt x="7" y="0"/>
                </a:lnTo>
                <a:lnTo>
                  <a:pt x="1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4" name="Freeform 11"/>
          <p:cNvSpPr>
            <a:spLocks/>
          </p:cNvSpPr>
          <p:nvPr/>
        </p:nvSpPr>
        <p:spPr bwMode="auto">
          <a:xfrm>
            <a:off x="-898525" y="1169988"/>
            <a:ext cx="3175" cy="1587"/>
          </a:xfrm>
          <a:custGeom>
            <a:avLst/>
            <a:gdLst>
              <a:gd name="T0" fmla="*/ 0 w 10"/>
              <a:gd name="T1" fmla="*/ 0 h 1587"/>
              <a:gd name="T2" fmla="*/ 2147483647 w 10"/>
              <a:gd name="T3" fmla="*/ 0 h 1587"/>
              <a:gd name="T4" fmla="*/ 2147483647 w 10"/>
              <a:gd name="T5" fmla="*/ 0 h 1587"/>
              <a:gd name="T6" fmla="*/ 0 w 10"/>
              <a:gd name="T7" fmla="*/ 0 h 15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 h="1587">
                <a:moveTo>
                  <a:pt x="0" y="0"/>
                </a:moveTo>
                <a:lnTo>
                  <a:pt x="10" y="0"/>
                </a:lnTo>
                <a:lnTo>
                  <a:pt x="6"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5" name="Rectangle 12"/>
          <p:cNvSpPr>
            <a:spLocks noChangeArrowheads="1"/>
          </p:cNvSpPr>
          <p:nvPr/>
        </p:nvSpPr>
        <p:spPr bwMode="auto">
          <a:xfrm>
            <a:off x="-1479550" y="423863"/>
            <a:ext cx="1587" cy="1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en-US" dirty="0"/>
          </a:p>
        </p:txBody>
      </p:sp>
      <p:sp>
        <p:nvSpPr>
          <p:cNvPr id="1036" name="Freeform 13"/>
          <p:cNvSpPr>
            <a:spLocks/>
          </p:cNvSpPr>
          <p:nvPr/>
        </p:nvSpPr>
        <p:spPr bwMode="auto">
          <a:xfrm>
            <a:off x="-1466850" y="889000"/>
            <a:ext cx="6350" cy="1588"/>
          </a:xfrm>
          <a:custGeom>
            <a:avLst/>
            <a:gdLst>
              <a:gd name="T0" fmla="*/ 0 w 18"/>
              <a:gd name="T1" fmla="*/ 2147483647 h 7"/>
              <a:gd name="T2" fmla="*/ 2147483647 w 18"/>
              <a:gd name="T3" fmla="*/ 0 h 7"/>
              <a:gd name="T4" fmla="*/ 2147483647 w 18"/>
              <a:gd name="T5" fmla="*/ 0 h 7"/>
              <a:gd name="T6" fmla="*/ 0 w 18"/>
              <a:gd name="T7" fmla="*/ 2147483647 h 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8" h="7">
                <a:moveTo>
                  <a:pt x="0" y="7"/>
                </a:moveTo>
                <a:lnTo>
                  <a:pt x="12" y="0"/>
                </a:lnTo>
                <a:lnTo>
                  <a:pt x="18" y="0"/>
                </a:lnTo>
                <a:lnTo>
                  <a:pt x="0"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7" name="Freeform 14"/>
          <p:cNvSpPr>
            <a:spLocks/>
          </p:cNvSpPr>
          <p:nvPr/>
        </p:nvSpPr>
        <p:spPr bwMode="auto">
          <a:xfrm>
            <a:off x="-1639888" y="1144588"/>
            <a:ext cx="1588" cy="6350"/>
          </a:xfrm>
          <a:custGeom>
            <a:avLst/>
            <a:gdLst>
              <a:gd name="T0" fmla="*/ 0 w 6"/>
              <a:gd name="T1" fmla="*/ 2147483647 h 16"/>
              <a:gd name="T2" fmla="*/ 2147483647 w 6"/>
              <a:gd name="T3" fmla="*/ 0 h 16"/>
              <a:gd name="T4" fmla="*/ 2147483647 w 6"/>
              <a:gd name="T5" fmla="*/ 2147483647 h 16"/>
              <a:gd name="T6" fmla="*/ 0 w 6"/>
              <a:gd name="T7" fmla="*/ 2147483647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 h="16">
                <a:moveTo>
                  <a:pt x="0" y="16"/>
                </a:moveTo>
                <a:lnTo>
                  <a:pt x="6" y="0"/>
                </a:lnTo>
                <a:lnTo>
                  <a:pt x="3" y="13"/>
                </a:lnTo>
                <a:lnTo>
                  <a:pt x="0"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8" name="Freeform 15"/>
          <p:cNvSpPr>
            <a:spLocks/>
          </p:cNvSpPr>
          <p:nvPr/>
        </p:nvSpPr>
        <p:spPr bwMode="auto">
          <a:xfrm>
            <a:off x="-1247775" y="1146175"/>
            <a:ext cx="4762" cy="7938"/>
          </a:xfrm>
          <a:custGeom>
            <a:avLst/>
            <a:gdLst>
              <a:gd name="T0" fmla="*/ 2147483647 w 11"/>
              <a:gd name="T1" fmla="*/ 2147483647 h 20"/>
              <a:gd name="T2" fmla="*/ 0 w 11"/>
              <a:gd name="T3" fmla="*/ 0 h 20"/>
              <a:gd name="T4" fmla="*/ 2147483647 w 11"/>
              <a:gd name="T5" fmla="*/ 2147483647 h 20"/>
              <a:gd name="T6" fmla="*/ 2147483647 w 11"/>
              <a:gd name="T7" fmla="*/ 2147483647 h 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 h="20">
                <a:moveTo>
                  <a:pt x="8" y="20"/>
                </a:moveTo>
                <a:lnTo>
                  <a:pt x="0" y="0"/>
                </a:lnTo>
                <a:lnTo>
                  <a:pt x="11" y="16"/>
                </a:lnTo>
                <a:lnTo>
                  <a:pt x="8"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39" name="Freeform 16"/>
          <p:cNvSpPr>
            <a:spLocks/>
          </p:cNvSpPr>
          <p:nvPr/>
        </p:nvSpPr>
        <p:spPr bwMode="auto">
          <a:xfrm>
            <a:off x="-1101725" y="1228725"/>
            <a:ext cx="1587" cy="6350"/>
          </a:xfrm>
          <a:custGeom>
            <a:avLst/>
            <a:gdLst>
              <a:gd name="T0" fmla="*/ 0 w 7"/>
              <a:gd name="T1" fmla="*/ 2147483647 h 14"/>
              <a:gd name="T2" fmla="*/ 2147483647 w 7"/>
              <a:gd name="T3" fmla="*/ 0 h 14"/>
              <a:gd name="T4" fmla="*/ 2147483647 w 7"/>
              <a:gd name="T5" fmla="*/ 2147483647 h 14"/>
              <a:gd name="T6" fmla="*/ 0 w 7"/>
              <a:gd name="T7" fmla="*/ 2147483647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 h="14">
                <a:moveTo>
                  <a:pt x="0" y="14"/>
                </a:moveTo>
                <a:lnTo>
                  <a:pt x="7" y="0"/>
                </a:lnTo>
                <a:lnTo>
                  <a:pt x="7" y="7"/>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40" name="Freeform 17"/>
          <p:cNvSpPr>
            <a:spLocks/>
          </p:cNvSpPr>
          <p:nvPr/>
        </p:nvSpPr>
        <p:spPr bwMode="auto">
          <a:xfrm>
            <a:off x="-1303338" y="1270000"/>
            <a:ext cx="12700" cy="1588"/>
          </a:xfrm>
          <a:custGeom>
            <a:avLst/>
            <a:gdLst>
              <a:gd name="T0" fmla="*/ 0 w 30"/>
              <a:gd name="T1" fmla="*/ 2147483647 h 3"/>
              <a:gd name="T2" fmla="*/ 2147483647 w 30"/>
              <a:gd name="T3" fmla="*/ 0 h 3"/>
              <a:gd name="T4" fmla="*/ 2147483647 w 30"/>
              <a:gd name="T5" fmla="*/ 0 h 3"/>
              <a:gd name="T6" fmla="*/ 0 w 30"/>
              <a:gd name="T7" fmla="*/ 2147483647 h 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 h="3">
                <a:moveTo>
                  <a:pt x="0" y="3"/>
                </a:moveTo>
                <a:lnTo>
                  <a:pt x="15" y="0"/>
                </a:lnTo>
                <a:lnTo>
                  <a:pt x="30" y="0"/>
                </a:lnTo>
                <a:lnTo>
                  <a:pt x="0" y="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
        <p:nvSpPr>
          <p:cNvPr id="1041" name="Freeform 18"/>
          <p:cNvSpPr>
            <a:spLocks/>
          </p:cNvSpPr>
          <p:nvPr/>
        </p:nvSpPr>
        <p:spPr bwMode="auto">
          <a:xfrm>
            <a:off x="1176338" y="885825"/>
            <a:ext cx="4762" cy="9525"/>
          </a:xfrm>
          <a:custGeom>
            <a:avLst/>
            <a:gdLst>
              <a:gd name="T0" fmla="*/ 0 w 9"/>
              <a:gd name="T1" fmla="*/ 2147483647 h 24"/>
              <a:gd name="T2" fmla="*/ 2147483647 w 9"/>
              <a:gd name="T3" fmla="*/ 0 h 24"/>
              <a:gd name="T4" fmla="*/ 2147483647 w 9"/>
              <a:gd name="T5" fmla="*/ 2147483647 h 24"/>
              <a:gd name="T6" fmla="*/ 0 w 9"/>
              <a:gd name="T7" fmla="*/ 2147483647 h 2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 h="24">
                <a:moveTo>
                  <a:pt x="0" y="24"/>
                </a:moveTo>
                <a:lnTo>
                  <a:pt x="9" y="0"/>
                </a:lnTo>
                <a:lnTo>
                  <a:pt x="6" y="17"/>
                </a:lnTo>
                <a:lnTo>
                  <a:pt x="0" y="2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dirty="0"/>
          </a:p>
        </p:txBody>
      </p:sp>
    </p:spTree>
  </p:cSld>
  <p:clrMap bg1="lt1" tx1="dk1" bg2="lt2" tx2="dk2" accent1="accent1" accent2="accent2" accent3="accent3" accent4="accent4" accent5="accent5" accent6="accent6" hlink="hlink" folHlink="folHlink"/>
  <p:sldLayoutIdLst>
    <p:sldLayoutId id="2147483734"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iming>
    <p:tnLst>
      <p:par>
        <p:cTn id="1" dur="indefinite" restart="never" nodeType="tmRoot"/>
      </p:par>
    </p:tnLst>
  </p:timing>
  <p:txStyles>
    <p:titleStyle>
      <a:lvl1pPr algn="l" rtl="0" eaLnBrk="0" fontAlgn="base" hangingPunct="0">
        <a:spcBef>
          <a:spcPct val="0"/>
        </a:spcBef>
        <a:spcAft>
          <a:spcPct val="0"/>
        </a:spcAft>
        <a:defRPr kumimoji="1" sz="4000" b="1">
          <a:solidFill>
            <a:srgbClr val="FFFF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kumimoji="1" sz="3200" b="1">
          <a:solidFill>
            <a:srgbClr val="993300"/>
          </a:solidFill>
          <a:effectLst>
            <a:outerShdw blurRad="38100" dist="38100" dir="2700000" algn="tl">
              <a:srgbClr val="000000"/>
            </a:outerShdw>
          </a:effectLst>
          <a:latin typeface="Helvetica" pitchFamily="34" charset="0"/>
        </a:defRPr>
      </a:lvl2pPr>
      <a:lvl3pPr algn="ctr" rtl="0" eaLnBrk="0" fontAlgn="base" hangingPunct="0">
        <a:spcBef>
          <a:spcPct val="0"/>
        </a:spcBef>
        <a:spcAft>
          <a:spcPct val="0"/>
        </a:spcAft>
        <a:defRPr kumimoji="1" sz="3200" b="1">
          <a:solidFill>
            <a:srgbClr val="993300"/>
          </a:solidFill>
          <a:effectLst>
            <a:outerShdw blurRad="38100" dist="38100" dir="2700000" algn="tl">
              <a:srgbClr val="000000"/>
            </a:outerShdw>
          </a:effectLst>
          <a:latin typeface="Helvetica" pitchFamily="34" charset="0"/>
        </a:defRPr>
      </a:lvl3pPr>
      <a:lvl4pPr algn="ctr" rtl="0" eaLnBrk="0" fontAlgn="base" hangingPunct="0">
        <a:spcBef>
          <a:spcPct val="0"/>
        </a:spcBef>
        <a:spcAft>
          <a:spcPct val="0"/>
        </a:spcAft>
        <a:defRPr kumimoji="1" sz="3200" b="1">
          <a:solidFill>
            <a:srgbClr val="993300"/>
          </a:solidFill>
          <a:effectLst>
            <a:outerShdw blurRad="38100" dist="38100" dir="2700000" algn="tl">
              <a:srgbClr val="000000"/>
            </a:outerShdw>
          </a:effectLst>
          <a:latin typeface="Helvetica" pitchFamily="34" charset="0"/>
        </a:defRPr>
      </a:lvl4pPr>
      <a:lvl5pPr algn="ctr" rtl="0" eaLnBrk="0" fontAlgn="base" hangingPunct="0">
        <a:spcBef>
          <a:spcPct val="0"/>
        </a:spcBef>
        <a:spcAft>
          <a:spcPct val="0"/>
        </a:spcAft>
        <a:defRPr kumimoji="1" sz="3200" b="1">
          <a:solidFill>
            <a:srgbClr val="993300"/>
          </a:solidFill>
          <a:effectLst>
            <a:outerShdw blurRad="38100" dist="38100" dir="2700000" algn="tl">
              <a:srgbClr val="000000"/>
            </a:outerShdw>
          </a:effectLst>
          <a:latin typeface="Helvetica" pitchFamily="34" charset="0"/>
        </a:defRPr>
      </a:lvl5pPr>
      <a:lvl6pPr marL="457200" algn="ctr" rtl="0" eaLnBrk="0" fontAlgn="base" hangingPunct="0">
        <a:spcBef>
          <a:spcPct val="0"/>
        </a:spcBef>
        <a:spcAft>
          <a:spcPct val="0"/>
        </a:spcAft>
        <a:defRPr kumimoji="1" sz="3200" b="1">
          <a:solidFill>
            <a:srgbClr val="993300"/>
          </a:solidFill>
          <a:effectLst>
            <a:outerShdw blurRad="38100" dist="38100" dir="2700000" algn="tl">
              <a:srgbClr val="000000"/>
            </a:outerShdw>
          </a:effectLst>
          <a:latin typeface="Helvetica" pitchFamily="34" charset="0"/>
        </a:defRPr>
      </a:lvl6pPr>
      <a:lvl7pPr marL="914400" algn="ctr" rtl="0" eaLnBrk="0" fontAlgn="base" hangingPunct="0">
        <a:spcBef>
          <a:spcPct val="0"/>
        </a:spcBef>
        <a:spcAft>
          <a:spcPct val="0"/>
        </a:spcAft>
        <a:defRPr kumimoji="1" sz="3200" b="1">
          <a:solidFill>
            <a:srgbClr val="993300"/>
          </a:solidFill>
          <a:effectLst>
            <a:outerShdw blurRad="38100" dist="38100" dir="2700000" algn="tl">
              <a:srgbClr val="000000"/>
            </a:outerShdw>
          </a:effectLst>
          <a:latin typeface="Helvetica" pitchFamily="34" charset="0"/>
        </a:defRPr>
      </a:lvl7pPr>
      <a:lvl8pPr marL="1371600" algn="ctr" rtl="0" eaLnBrk="0" fontAlgn="base" hangingPunct="0">
        <a:spcBef>
          <a:spcPct val="0"/>
        </a:spcBef>
        <a:spcAft>
          <a:spcPct val="0"/>
        </a:spcAft>
        <a:defRPr kumimoji="1" sz="3200" b="1">
          <a:solidFill>
            <a:srgbClr val="993300"/>
          </a:solidFill>
          <a:effectLst>
            <a:outerShdw blurRad="38100" dist="38100" dir="2700000" algn="tl">
              <a:srgbClr val="000000"/>
            </a:outerShdw>
          </a:effectLst>
          <a:latin typeface="Helvetica" pitchFamily="34" charset="0"/>
        </a:defRPr>
      </a:lvl8pPr>
      <a:lvl9pPr marL="1828800" algn="ctr" rtl="0" eaLnBrk="0" fontAlgn="base" hangingPunct="0">
        <a:spcBef>
          <a:spcPct val="0"/>
        </a:spcBef>
        <a:spcAft>
          <a:spcPct val="0"/>
        </a:spcAft>
        <a:defRPr kumimoji="1" sz="3200" b="1">
          <a:solidFill>
            <a:srgbClr val="993300"/>
          </a:solidFill>
          <a:effectLst>
            <a:outerShdw blurRad="38100" dist="38100" dir="2700000" algn="tl">
              <a:srgbClr val="000000"/>
            </a:outerShdw>
          </a:effectLst>
          <a:latin typeface="Helvetica" pitchFamily="34" charset="0"/>
        </a:defRPr>
      </a:lvl9pPr>
    </p:titleStyle>
    <p:bodyStyle>
      <a:lvl1pPr marL="285750" indent="-285750" algn="l" rtl="0" eaLnBrk="0" fontAlgn="base" hangingPunct="0">
        <a:spcBef>
          <a:spcPct val="35000"/>
        </a:spcBef>
        <a:spcAft>
          <a:spcPct val="0"/>
        </a:spcAft>
        <a:buClr>
          <a:srgbClr val="0000BC"/>
        </a:buClr>
        <a:buSzPct val="100000"/>
        <a:buFont typeface="Wingdings" pitchFamily="2" charset="2"/>
        <a:buChar char=""/>
        <a:defRPr kumimoji="1" sz="2400">
          <a:solidFill>
            <a:schemeClr val="tx1"/>
          </a:solidFill>
          <a:latin typeface="+mn-lt"/>
          <a:ea typeface="+mn-ea"/>
          <a:cs typeface="+mn-cs"/>
        </a:defRPr>
      </a:lvl1pPr>
      <a:lvl2pPr marL="742950" indent="-285750" algn="l" rtl="0" eaLnBrk="0" fontAlgn="base" hangingPunct="0">
        <a:spcBef>
          <a:spcPct val="35000"/>
        </a:spcBef>
        <a:spcAft>
          <a:spcPct val="0"/>
        </a:spcAft>
        <a:buClr>
          <a:srgbClr val="0000BC"/>
        </a:buClr>
        <a:buSzPct val="75000"/>
        <a:buFont typeface="Wingdings" pitchFamily="2" charset="2"/>
        <a:buChar char=""/>
        <a:defRPr kumimoji="1" sz="2000">
          <a:solidFill>
            <a:schemeClr val="tx1"/>
          </a:solidFill>
          <a:latin typeface="+mn-lt"/>
        </a:defRPr>
      </a:lvl2pPr>
      <a:lvl3pPr marL="1085850" indent="-228600" algn="l" rtl="0" eaLnBrk="0" fontAlgn="base" hangingPunct="0">
        <a:spcBef>
          <a:spcPct val="35000"/>
        </a:spcBef>
        <a:spcAft>
          <a:spcPct val="0"/>
        </a:spcAft>
        <a:buClr>
          <a:srgbClr val="0000BC"/>
        </a:buClr>
        <a:buSzPct val="80000"/>
        <a:buFont typeface="Wingdings 3" pitchFamily="18" charset="2"/>
        <a:buChar char=""/>
        <a:defRPr kumimoji="1">
          <a:solidFill>
            <a:schemeClr val="tx1"/>
          </a:solidFill>
          <a:latin typeface="+mn-lt"/>
        </a:defRPr>
      </a:lvl3pPr>
      <a:lvl4pPr marL="1428750" indent="-228600" algn="l" rtl="0" eaLnBrk="0" fontAlgn="base" hangingPunct="0">
        <a:spcBef>
          <a:spcPct val="35000"/>
        </a:spcBef>
        <a:spcAft>
          <a:spcPct val="0"/>
        </a:spcAft>
        <a:buClr>
          <a:schemeClr val="hlink"/>
        </a:buClr>
        <a:buSzPct val="100000"/>
        <a:buFont typeface="Arial" pitchFamily="34" charset="0"/>
        <a:buChar char="•"/>
        <a:defRPr kumimoji="1" sz="1600">
          <a:solidFill>
            <a:schemeClr val="tx1"/>
          </a:solidFill>
          <a:latin typeface="+mn-lt"/>
        </a:defRPr>
      </a:lvl4pPr>
      <a:lvl5pPr marL="1771650" indent="-228600" algn="l" rtl="0" eaLnBrk="0" fontAlgn="base" hangingPunct="0">
        <a:spcBef>
          <a:spcPct val="35000"/>
        </a:spcBef>
        <a:spcAft>
          <a:spcPct val="0"/>
        </a:spcAft>
        <a:buClr>
          <a:srgbClr val="0000BC"/>
        </a:buClr>
        <a:buSzPct val="100000"/>
        <a:buFont typeface="Helvetica" pitchFamily="34" charset="0"/>
        <a:buChar char="-"/>
        <a:defRPr kumimoji="1" sz="1600">
          <a:solidFill>
            <a:schemeClr val="tx1"/>
          </a:solidFill>
          <a:latin typeface="+mn-lt"/>
        </a:defRPr>
      </a:lvl5pPr>
      <a:lvl6pPr marL="2228850" indent="-228600" algn="l" rtl="0" eaLnBrk="0" fontAlgn="base" hangingPunct="0">
        <a:spcBef>
          <a:spcPct val="35000"/>
        </a:spcBef>
        <a:spcAft>
          <a:spcPct val="0"/>
        </a:spcAft>
        <a:buClr>
          <a:srgbClr val="FF0066"/>
        </a:buClr>
        <a:buSzPct val="75000"/>
        <a:buChar char="»"/>
        <a:defRPr kumimoji="1">
          <a:solidFill>
            <a:schemeClr val="tx1"/>
          </a:solidFill>
          <a:latin typeface="+mn-lt"/>
        </a:defRPr>
      </a:lvl6pPr>
      <a:lvl7pPr marL="2686050" indent="-228600" algn="l" rtl="0" eaLnBrk="0" fontAlgn="base" hangingPunct="0">
        <a:spcBef>
          <a:spcPct val="35000"/>
        </a:spcBef>
        <a:spcAft>
          <a:spcPct val="0"/>
        </a:spcAft>
        <a:buClr>
          <a:srgbClr val="FF0066"/>
        </a:buClr>
        <a:buSzPct val="75000"/>
        <a:buChar char="»"/>
        <a:defRPr kumimoji="1">
          <a:solidFill>
            <a:schemeClr val="tx1"/>
          </a:solidFill>
          <a:latin typeface="+mn-lt"/>
        </a:defRPr>
      </a:lvl7pPr>
      <a:lvl8pPr marL="3143250" indent="-228600" algn="l" rtl="0" eaLnBrk="0" fontAlgn="base" hangingPunct="0">
        <a:spcBef>
          <a:spcPct val="35000"/>
        </a:spcBef>
        <a:spcAft>
          <a:spcPct val="0"/>
        </a:spcAft>
        <a:buClr>
          <a:srgbClr val="FF0066"/>
        </a:buClr>
        <a:buSzPct val="75000"/>
        <a:buChar char="»"/>
        <a:defRPr kumimoji="1">
          <a:solidFill>
            <a:schemeClr val="tx1"/>
          </a:solidFill>
          <a:latin typeface="+mn-lt"/>
        </a:defRPr>
      </a:lvl8pPr>
      <a:lvl9pPr marL="3600450" indent="-228600" algn="l" rtl="0" eaLnBrk="0" fontAlgn="base" hangingPunct="0">
        <a:spcBef>
          <a:spcPct val="35000"/>
        </a:spcBef>
        <a:spcAft>
          <a:spcPct val="0"/>
        </a:spcAft>
        <a:buClr>
          <a:srgbClr val="FF0066"/>
        </a:buClr>
        <a:buSzPct val="75000"/>
        <a:buChar char="»"/>
        <a:defRPr kumimoji="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en.wikipedia.org/wiki/Poker"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samyzaf.com/braude/OOP/PROJECTS/poker" TargetMode="External"/><Relationship Id="rId2" Type="http://schemas.openxmlformats.org/officeDocument/2006/relationships/hyperlink" Target="http://samyzaf.com/braude/OOP/PROJECTS/poker.zip" TargetMode="External"/><Relationship Id="rId1" Type="http://schemas.openxmlformats.org/officeDocument/2006/relationships/slideLayout" Target="../slideLayouts/slideLayout2.xml"/><Relationship Id="rId4" Type="http://schemas.openxmlformats.org/officeDocument/2006/relationships/hyperlink" Target="http://www.samyzaf.com/braude/OOP/upload.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pagat.com/poker/rules" TargetMode="External"/><Relationship Id="rId2" Type="http://schemas.openxmlformats.org/officeDocument/2006/relationships/hyperlink" Target="http://www.contrib.andrew.cmu.edu/~gc00/reviews/pokerrules" TargetMode="External"/><Relationship Id="rId1" Type="http://schemas.openxmlformats.org/officeDocument/2006/relationships/slideLayout" Target="../slideLayouts/slideLayout2.xml"/><Relationship Id="rId6" Type="http://schemas.openxmlformats.org/officeDocument/2006/relationships/hyperlink" Target="http://www.samyzaf.com/braude/OOP/PROJECTS/poker/pokerhands.pdf" TargetMode="External"/><Relationship Id="rId5" Type="http://schemas.openxmlformats.org/officeDocument/2006/relationships/hyperlink" Target="http://www.samyzaf.com/braude/OOP/PROJECTS/poker/Five_Cards_Draw_Poker.pdf" TargetMode="External"/><Relationship Id="rId4" Type="http://schemas.openxmlformats.org/officeDocument/2006/relationships/hyperlink" Target="http://www.samyzaf.com/braude/OOP/PROJECTS/poker/Basic_Poker_Rules.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200940"/>
            <a:ext cx="9143999" cy="1690576"/>
          </a:xfrm>
        </p:spPr>
        <p:txBody>
          <a:bodyPr/>
          <a:lstStyle/>
          <a:p>
            <a:r>
              <a:rPr lang="en-US" sz="6000" dirty="0" err="1" smtClean="0"/>
              <a:t>ooA</a:t>
            </a:r>
            <a:r>
              <a:rPr lang="en-US" sz="6000" dirty="0" smtClean="0"/>
              <a:t>, OOD, OOP</a:t>
            </a:r>
            <a:endParaRPr lang="he-IL" sz="6000" dirty="0"/>
          </a:p>
        </p:txBody>
      </p:sp>
      <p:sp>
        <p:nvSpPr>
          <p:cNvPr id="3" name="Text Placeholder 2"/>
          <p:cNvSpPr>
            <a:spLocks noGrp="1"/>
          </p:cNvSpPr>
          <p:nvPr>
            <p:ph type="body" idx="1"/>
          </p:nvPr>
        </p:nvSpPr>
        <p:spPr>
          <a:xfrm>
            <a:off x="1" y="1"/>
            <a:ext cx="9143999" cy="2212122"/>
          </a:xfrm>
          <a:gradFill>
            <a:gsLst>
              <a:gs pos="29000">
                <a:srgbClr val="21D6E0">
                  <a:alpha val="28000"/>
                </a:srgbClr>
              </a:gs>
              <a:gs pos="77000">
                <a:srgbClr val="0087E6">
                  <a:lumMod val="58000"/>
                  <a:lumOff val="42000"/>
                </a:srgbClr>
              </a:gs>
              <a:gs pos="100000">
                <a:srgbClr val="005CBF"/>
              </a:gs>
            </a:gsLst>
            <a:lin ang="5400000" scaled="0"/>
          </a:gradFill>
        </p:spPr>
        <p:txBody>
          <a:bodyPr/>
          <a:lstStyle/>
          <a:p>
            <a:r>
              <a:rPr lang="en-US" sz="11500" b="1" dirty="0" smtClean="0">
                <a:solidFill>
                  <a:srgbClr val="0000BC"/>
                </a:solidFill>
              </a:rPr>
              <a:t>POKER-6S</a:t>
            </a:r>
            <a:endParaRPr lang="he-IL" sz="8000" b="1" dirty="0">
              <a:solidFill>
                <a:srgbClr val="0000BC"/>
              </a:solidFill>
            </a:endParaRPr>
          </a:p>
        </p:txBody>
      </p:sp>
      <p:pic>
        <p:nvPicPr>
          <p:cNvPr id="4"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5440" y="3883676"/>
            <a:ext cx="5168560" cy="26021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63336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Poker Strategy</a:t>
            </a:r>
            <a:endParaRPr lang="he-IL" dirty="0"/>
          </a:p>
        </p:txBody>
      </p:sp>
      <p:sp>
        <p:nvSpPr>
          <p:cNvPr id="3" name="Content Placeholder 2"/>
          <p:cNvSpPr>
            <a:spLocks noGrp="1"/>
          </p:cNvSpPr>
          <p:nvPr>
            <p:ph idx="1"/>
          </p:nvPr>
        </p:nvSpPr>
        <p:spPr/>
        <p:txBody>
          <a:bodyPr/>
          <a:lstStyle/>
          <a:p>
            <a:r>
              <a:rPr lang="en-US" dirty="0" smtClean="0"/>
              <a:t>A Poker strategy is a function that gets the current game state and tells the player his next move:</a:t>
            </a:r>
            <a:br>
              <a:rPr lang="en-US" dirty="0" smtClean="0"/>
            </a:br>
            <a:r>
              <a:rPr lang="en-US" dirty="0" smtClean="0"/>
              <a:t>	</a:t>
            </a:r>
            <a:r>
              <a:rPr lang="en-US" b="1" dirty="0"/>
              <a:t>f(stage, hand, bets</a:t>
            </a:r>
            <a:r>
              <a:rPr lang="en-US" b="1" dirty="0" smtClean="0"/>
              <a:t>)</a:t>
            </a:r>
            <a:endParaRPr lang="en-US" dirty="0" smtClean="0"/>
          </a:p>
          <a:p>
            <a:r>
              <a:rPr lang="en-US" dirty="0" smtClean="0"/>
              <a:t>The game state should include:</a:t>
            </a:r>
          </a:p>
          <a:p>
            <a:pPr lvl="1"/>
            <a:r>
              <a:rPr lang="en-US" sz="2200" dirty="0" smtClean="0"/>
              <a:t>The player hand (5 cards)</a:t>
            </a:r>
          </a:p>
          <a:p>
            <a:pPr lvl="1"/>
            <a:r>
              <a:rPr lang="en-US" sz="2200" dirty="0"/>
              <a:t>T</a:t>
            </a:r>
            <a:r>
              <a:rPr lang="en-US" sz="2200" dirty="0" smtClean="0"/>
              <a:t>he current stage (1-6)</a:t>
            </a:r>
          </a:p>
          <a:p>
            <a:pPr lvl="1"/>
            <a:r>
              <a:rPr lang="en-US" sz="2200" dirty="0"/>
              <a:t>W</a:t>
            </a:r>
            <a:r>
              <a:rPr lang="en-US" sz="2200" dirty="0" smtClean="0"/>
              <a:t>hat the previous players did (bets/folds)</a:t>
            </a:r>
            <a:endParaRPr lang="en-US" sz="2200" b="1" dirty="0" smtClean="0"/>
          </a:p>
          <a:p>
            <a:r>
              <a:rPr lang="en-US" dirty="0" smtClean="0"/>
              <a:t>This is just an initial suggestion and you may have better ideas when you design and write your code</a:t>
            </a:r>
          </a:p>
          <a:p>
            <a:endParaRPr lang="he-IL" dirty="0"/>
          </a:p>
        </p:txBody>
      </p:sp>
    </p:spTree>
    <p:extLst>
      <p:ext uri="{BB962C8B-B14F-4D97-AF65-F5344CB8AC3E}">
        <p14:creationId xmlns:p14="http://schemas.microsoft.com/office/powerpoint/2010/main" val="31142921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GameSequence</a:t>
            </a:r>
            <a:r>
              <a:rPr lang="en-US" dirty="0" smtClean="0"/>
              <a:t> and Game</a:t>
            </a:r>
            <a:endParaRPr lang="he-IL" dirty="0"/>
          </a:p>
        </p:txBody>
      </p:sp>
      <p:sp>
        <p:nvSpPr>
          <p:cNvPr id="3" name="Content Placeholder 2"/>
          <p:cNvSpPr>
            <a:spLocks noGrp="1"/>
          </p:cNvSpPr>
          <p:nvPr>
            <p:ph idx="1"/>
          </p:nvPr>
        </p:nvSpPr>
        <p:spPr/>
        <p:txBody>
          <a:bodyPr/>
          <a:lstStyle/>
          <a:p>
            <a:r>
              <a:rPr lang="en-US" sz="2200" dirty="0" smtClean="0"/>
              <a:t>Make sure to make a distinction between a game and a </a:t>
            </a:r>
            <a:r>
              <a:rPr lang="en-US" sz="2200" dirty="0" err="1" smtClean="0"/>
              <a:t>GameSequence</a:t>
            </a:r>
            <a:r>
              <a:rPr lang="en-US" sz="2200" dirty="0" smtClean="0"/>
              <a:t> (a sequence of games)</a:t>
            </a:r>
          </a:p>
          <a:p>
            <a:r>
              <a:rPr lang="en-US" sz="2200" dirty="0" smtClean="0"/>
              <a:t>A </a:t>
            </a:r>
            <a:r>
              <a:rPr lang="en-US" sz="2200" b="1" dirty="0" err="1" smtClean="0"/>
              <a:t>GameSequence</a:t>
            </a:r>
            <a:r>
              <a:rPr lang="en-US" sz="2200" dirty="0" smtClean="0"/>
              <a:t> is a sequence of games with a fixed group of players</a:t>
            </a:r>
          </a:p>
          <a:p>
            <a:r>
              <a:rPr lang="en-US" sz="2200" dirty="0" smtClean="0"/>
              <a:t>Some of the players may not be able to participate in all games if they go broke in the middle</a:t>
            </a:r>
          </a:p>
          <a:p>
            <a:r>
              <a:rPr lang="en-US" sz="2200" dirty="0" smtClean="0"/>
              <a:t>Make sure to shuffle the players at the start of each game</a:t>
            </a:r>
          </a:p>
          <a:p>
            <a:endParaRPr lang="en-US" sz="2200" dirty="0" smtClean="0"/>
          </a:p>
          <a:p>
            <a:endParaRPr lang="en-US" sz="2200" dirty="0" smtClean="0"/>
          </a:p>
          <a:p>
            <a:endParaRPr lang="en-US" sz="2200" dirty="0"/>
          </a:p>
          <a:p>
            <a:endParaRPr lang="he-IL" sz="2200" dirty="0"/>
          </a:p>
        </p:txBody>
      </p:sp>
    </p:spTree>
    <p:extLst>
      <p:ext uri="{BB962C8B-B14F-4D97-AF65-F5344CB8AC3E}">
        <p14:creationId xmlns:p14="http://schemas.microsoft.com/office/powerpoint/2010/main" val="31537738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SIMULATION</a:t>
            </a:r>
            <a:endParaRPr lang="he-IL" dirty="0"/>
          </a:p>
        </p:txBody>
      </p:sp>
      <p:sp>
        <p:nvSpPr>
          <p:cNvPr id="3" name="Content Placeholder 2"/>
          <p:cNvSpPr>
            <a:spLocks noGrp="1"/>
          </p:cNvSpPr>
          <p:nvPr>
            <p:ph idx="1"/>
          </p:nvPr>
        </p:nvSpPr>
        <p:spPr>
          <a:xfrm>
            <a:off x="239362" y="1174481"/>
            <a:ext cx="8595360" cy="5247532"/>
          </a:xfrm>
        </p:spPr>
        <p:txBody>
          <a:bodyPr/>
          <a:lstStyle/>
          <a:p>
            <a:r>
              <a:rPr lang="en-US" dirty="0" smtClean="0"/>
              <a:t>Our main goal in this project is to test several player strategies by simulating a few thousand games with our software environment</a:t>
            </a:r>
          </a:p>
          <a:p>
            <a:r>
              <a:rPr lang="en-US" dirty="0" smtClean="0"/>
              <a:t>We will later define what kind of simulations we want to do and may supply several examples of strategies</a:t>
            </a:r>
            <a:endParaRPr lang="he-IL" dirty="0"/>
          </a:p>
        </p:txBody>
      </p:sp>
    </p:spTree>
    <p:extLst>
      <p:ext uri="{BB962C8B-B14F-4D97-AF65-F5344CB8AC3E}">
        <p14:creationId xmlns:p14="http://schemas.microsoft.com/office/powerpoint/2010/main" val="10936810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CONTEST</a:t>
            </a:r>
            <a:endParaRPr lang="he-IL" dirty="0"/>
          </a:p>
        </p:txBody>
      </p:sp>
      <p:sp>
        <p:nvSpPr>
          <p:cNvPr id="3" name="Content Placeholder 2"/>
          <p:cNvSpPr>
            <a:spLocks noGrp="1"/>
          </p:cNvSpPr>
          <p:nvPr>
            <p:ph idx="1"/>
          </p:nvPr>
        </p:nvSpPr>
        <p:spPr>
          <a:xfrm>
            <a:off x="239362" y="1174481"/>
            <a:ext cx="8595360" cy="5247532"/>
          </a:xfrm>
        </p:spPr>
        <p:txBody>
          <a:bodyPr/>
          <a:lstStyle/>
          <a:p>
            <a:r>
              <a:rPr lang="en-US" dirty="0" smtClean="0"/>
              <a:t>Each team should come up with its best strategy</a:t>
            </a:r>
          </a:p>
          <a:p>
            <a:r>
              <a:rPr lang="en-US" dirty="0" smtClean="0"/>
              <a:t>We will conduct a virtual contest between all teams to see who suggested the best strategy</a:t>
            </a:r>
          </a:p>
          <a:p>
            <a:r>
              <a:rPr lang="en-US" dirty="0" smtClean="0"/>
              <a:t>Naturally, the team with the best strategy will be </a:t>
            </a:r>
            <a:r>
              <a:rPr lang="en-US" dirty="0" err="1" smtClean="0"/>
              <a:t>enttled</a:t>
            </a:r>
            <a:r>
              <a:rPr lang="en-US" dirty="0" smtClean="0"/>
              <a:t> to a higher project grade …</a:t>
            </a:r>
          </a:p>
          <a:p>
            <a:r>
              <a:rPr lang="en-US" dirty="0" smtClean="0"/>
              <a:t>More details soon</a:t>
            </a:r>
            <a:endParaRPr lang="he-IL" dirty="0"/>
          </a:p>
        </p:txBody>
      </p:sp>
    </p:spTree>
    <p:extLst>
      <p:ext uri="{BB962C8B-B14F-4D97-AF65-F5344CB8AC3E}">
        <p14:creationId xmlns:p14="http://schemas.microsoft.com/office/powerpoint/2010/main" val="5100008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9155" y="2276764"/>
            <a:ext cx="8323117" cy="1204191"/>
          </a:xfrm>
        </p:spPr>
        <p:txBody>
          <a:bodyPr/>
          <a:lstStyle/>
          <a:p>
            <a:r>
              <a:rPr lang="en-US" dirty="0" smtClean="0"/>
              <a:t>Object oriented design</a:t>
            </a:r>
            <a:endParaRPr lang="he-IL" dirty="0"/>
          </a:p>
        </p:txBody>
      </p:sp>
      <p:sp>
        <p:nvSpPr>
          <p:cNvPr id="3" name="Text Placeholder 2"/>
          <p:cNvSpPr>
            <a:spLocks noGrp="1"/>
          </p:cNvSpPr>
          <p:nvPr>
            <p:ph type="body" idx="1"/>
          </p:nvPr>
        </p:nvSpPr>
        <p:spPr>
          <a:xfrm>
            <a:off x="512466" y="321547"/>
            <a:ext cx="7930293" cy="1965607"/>
          </a:xfrm>
        </p:spPr>
        <p:txBody>
          <a:bodyPr/>
          <a:lstStyle/>
          <a:p>
            <a:r>
              <a:rPr lang="en-US" sz="11500" b="1" dirty="0" smtClean="0">
                <a:solidFill>
                  <a:srgbClr val="0000BC"/>
                </a:solidFill>
              </a:rPr>
              <a:t>OOD</a:t>
            </a:r>
            <a:endParaRPr lang="he-IL" sz="8000" b="1" dirty="0">
              <a:solidFill>
                <a:srgbClr val="0000BC"/>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2565781811"/>
              </p:ext>
            </p:extLst>
          </p:nvPr>
        </p:nvGraphicFramePr>
        <p:xfrm>
          <a:off x="1319647" y="3803072"/>
          <a:ext cx="1381991" cy="1198228"/>
        </p:xfrm>
        <a:graphic>
          <a:graphicData uri="http://schemas.openxmlformats.org/drawingml/2006/table">
            <a:tbl>
              <a:tblPr rtl="1">
                <a:tableStyleId>{D7AC3CCA-C797-4891-BE02-D94E43425B78}</a:tableStyleId>
              </a:tblPr>
              <a:tblGrid>
                <a:gridCol w="1381991"/>
              </a:tblGrid>
              <a:tr h="36839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Card</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47139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rank</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suit</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32270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value()</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444308397"/>
              </p:ext>
            </p:extLst>
          </p:nvPr>
        </p:nvGraphicFramePr>
        <p:xfrm>
          <a:off x="3398255" y="3811407"/>
          <a:ext cx="1534230" cy="2227680"/>
        </p:xfrm>
        <a:graphic>
          <a:graphicData uri="http://schemas.openxmlformats.org/drawingml/2006/table">
            <a:tbl>
              <a:tblPr rtl="1">
                <a:tableStyleId>{D7AC3CCA-C797-4891-BE02-D94E43425B78}</a:tableStyleId>
              </a:tblPr>
              <a:tblGrid>
                <a:gridCol w="1534230"/>
              </a:tblGrid>
              <a:tr h="35434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Player</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87415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name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budget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hand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state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strategy</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57712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call()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raise()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fold()</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spTree>
    <p:extLst>
      <p:ext uri="{BB962C8B-B14F-4D97-AF65-F5344CB8AC3E}">
        <p14:creationId xmlns:p14="http://schemas.microsoft.com/office/powerpoint/2010/main" val="23252982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Classes ?</a:t>
            </a:r>
            <a:endParaRPr lang="he-IL" dirty="0"/>
          </a:p>
        </p:txBody>
      </p:sp>
      <p:sp>
        <p:nvSpPr>
          <p:cNvPr id="11" name="Content Placeholder 2"/>
          <p:cNvSpPr>
            <a:spLocks noGrp="1"/>
          </p:cNvSpPr>
          <p:nvPr>
            <p:ph idx="1"/>
          </p:nvPr>
        </p:nvSpPr>
        <p:spPr>
          <a:xfrm>
            <a:off x="269507" y="976745"/>
            <a:ext cx="7399775" cy="1465120"/>
          </a:xfrm>
        </p:spPr>
        <p:txBody>
          <a:bodyPr/>
          <a:lstStyle/>
          <a:p>
            <a:r>
              <a:rPr lang="en-US" sz="2000" dirty="0"/>
              <a:t>Here are some ideas for classes we want to </a:t>
            </a:r>
            <a:r>
              <a:rPr lang="en-US" sz="2000" dirty="0" smtClean="0"/>
              <a:t>consider – just a suggestion! Nothing final yet … you will decide …</a:t>
            </a:r>
            <a:endParaRPr lang="en-US" sz="2000" dirty="0"/>
          </a:p>
          <a:p>
            <a:r>
              <a:rPr lang="en-US" sz="2000" dirty="0"/>
              <a:t>Do some thinking on </a:t>
            </a:r>
            <a:r>
              <a:rPr lang="en-US" sz="2000" dirty="0" smtClean="0"/>
              <a:t>what classes you think we should have? And what sort of attributes and methods should they have?</a:t>
            </a:r>
            <a:endParaRPr lang="he-IL" sz="2000" dirty="0"/>
          </a:p>
        </p:txBody>
      </p:sp>
      <p:graphicFrame>
        <p:nvGraphicFramePr>
          <p:cNvPr id="7" name="Table 6"/>
          <p:cNvGraphicFramePr>
            <a:graphicFrameLocks noGrp="1"/>
          </p:cNvGraphicFramePr>
          <p:nvPr>
            <p:extLst>
              <p:ext uri="{D42A27DB-BD31-4B8C-83A1-F6EECF244321}">
                <p14:modId xmlns:p14="http://schemas.microsoft.com/office/powerpoint/2010/main" val="3647589612"/>
              </p:ext>
            </p:extLst>
          </p:nvPr>
        </p:nvGraphicFramePr>
        <p:xfrm>
          <a:off x="400451" y="2742857"/>
          <a:ext cx="925931" cy="1160880"/>
        </p:xfrm>
        <a:graphic>
          <a:graphicData uri="http://schemas.openxmlformats.org/drawingml/2006/table">
            <a:tbl>
              <a:tblPr rtl="1">
                <a:tableStyleId>{D7AC3CCA-C797-4891-BE02-D94E43425B78}</a:tableStyleId>
              </a:tblPr>
              <a:tblGrid>
                <a:gridCol w="925931"/>
              </a:tblGrid>
              <a:tr h="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Card</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9516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rank</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suit</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value()</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903379534"/>
              </p:ext>
            </p:extLst>
          </p:nvPr>
        </p:nvGraphicFramePr>
        <p:xfrm>
          <a:off x="1712871" y="2753248"/>
          <a:ext cx="1225776" cy="1448880"/>
        </p:xfrm>
        <a:graphic>
          <a:graphicData uri="http://schemas.openxmlformats.org/drawingml/2006/table">
            <a:tbl>
              <a:tblPr rtl="1">
                <a:tableStyleId>{D7AC3CCA-C797-4891-BE02-D94E43425B78}</a:tableStyleId>
              </a:tblPr>
              <a:tblGrid>
                <a:gridCol w="1225776"/>
              </a:tblGrid>
              <a:tr h="24225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Deck</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108000" marR="108000" marT="108000" marB="108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259675">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cards</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108000" marR="108000" marT="108000" marB="108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29189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shuffle()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smtClean="0">
                          <a:ln>
                            <a:noFill/>
                          </a:ln>
                          <a:solidFill>
                            <a:srgbClr val="0000BC"/>
                          </a:solidFill>
                          <a:effectLst/>
                          <a:uLnTx/>
                          <a:uFillTx/>
                          <a:latin typeface="Consolas" panose="020B0609020204030204" pitchFamily="49" charset="0"/>
                          <a:cs typeface="Consolas" panose="020B0609020204030204" pitchFamily="49" charset="0"/>
                        </a:rPr>
                        <a:t>draw_card</a:t>
                      </a: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691210390"/>
              </p:ext>
            </p:extLst>
          </p:nvPr>
        </p:nvGraphicFramePr>
        <p:xfrm>
          <a:off x="415834" y="4596448"/>
          <a:ext cx="1081369" cy="1374240"/>
        </p:xfrm>
        <a:graphic>
          <a:graphicData uri="http://schemas.openxmlformats.org/drawingml/2006/table">
            <a:tbl>
              <a:tblPr rtl="1">
                <a:tableStyleId>{D7AC3CCA-C797-4891-BE02-D94E43425B78}</a:tableStyleId>
              </a:tblPr>
              <a:tblGrid>
                <a:gridCol w="1081369"/>
              </a:tblGrid>
              <a:tr h="19063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Hand</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9395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cards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soft</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18199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add(card)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value()</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14137748"/>
              </p:ext>
            </p:extLst>
          </p:nvPr>
        </p:nvGraphicFramePr>
        <p:xfrm>
          <a:off x="4559640" y="2756484"/>
          <a:ext cx="1117679" cy="1587600"/>
        </p:xfrm>
        <a:graphic>
          <a:graphicData uri="http://schemas.openxmlformats.org/drawingml/2006/table">
            <a:tbl>
              <a:tblPr rtl="1">
                <a:tableStyleId>{D7AC3CCA-C797-4891-BE02-D94E43425B78}</a:tableStyleId>
              </a:tblPr>
              <a:tblGrid>
                <a:gridCol w="1117679"/>
              </a:tblGrid>
              <a:tr h="35832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Dealer</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58901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name?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state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deck</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295415">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shuffle()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smtClean="0">
                          <a:ln>
                            <a:noFill/>
                          </a:ln>
                          <a:solidFill>
                            <a:srgbClr val="0000BC"/>
                          </a:solidFill>
                          <a:effectLst/>
                          <a:uLnTx/>
                          <a:uFillTx/>
                          <a:latin typeface="Consolas" panose="020B0609020204030204" pitchFamily="49" charset="0"/>
                          <a:cs typeface="Consolas" panose="020B0609020204030204" pitchFamily="49" charset="0"/>
                        </a:rPr>
                        <a:t>draw_card</a:t>
                      </a: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sp>
        <p:nvSpPr>
          <p:cNvPr id="3" name="TextBox 2"/>
          <p:cNvSpPr txBox="1"/>
          <p:nvPr/>
        </p:nvSpPr>
        <p:spPr>
          <a:xfrm>
            <a:off x="3705390" y="5963195"/>
            <a:ext cx="4554452" cy="584775"/>
          </a:xfrm>
          <a:prstGeom prst="rect">
            <a:avLst/>
          </a:prstGeom>
          <a:noFill/>
        </p:spPr>
        <p:txBody>
          <a:bodyPr wrap="none" rtlCol="1">
            <a:spAutoFit/>
          </a:bodyPr>
          <a:lstStyle/>
          <a:p>
            <a:r>
              <a:rPr lang="en-US" sz="3200" b="1" dirty="0" smtClean="0">
                <a:solidFill>
                  <a:srgbClr val="006600"/>
                </a:solidFill>
              </a:rPr>
              <a:t>Any other classes ???</a:t>
            </a:r>
            <a:endParaRPr lang="he-IL" sz="3200" b="1" dirty="0">
              <a:solidFill>
                <a:srgbClr val="006600"/>
              </a:solidFill>
            </a:endParaRPr>
          </a:p>
        </p:txBody>
      </p:sp>
      <p:pic>
        <p:nvPicPr>
          <p:cNvPr id="6148" name="Picture 4" descr="C:\Users\Samy\AppData\Local\Microsoft\Windows\INetCache\IE\Z0ICRJF2\MC900304311[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18664" y="2428"/>
            <a:ext cx="1070762" cy="181051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Table 15"/>
          <p:cNvGraphicFramePr>
            <a:graphicFrameLocks noGrp="1"/>
          </p:cNvGraphicFramePr>
          <p:nvPr>
            <p:extLst>
              <p:ext uri="{D42A27DB-BD31-4B8C-83A1-F6EECF244321}">
                <p14:modId xmlns:p14="http://schemas.microsoft.com/office/powerpoint/2010/main" val="282004385"/>
              </p:ext>
            </p:extLst>
          </p:nvPr>
        </p:nvGraphicFramePr>
        <p:xfrm>
          <a:off x="6116804" y="2737413"/>
          <a:ext cx="1238447" cy="2441040"/>
        </p:xfrm>
        <a:graphic>
          <a:graphicData uri="http://schemas.openxmlformats.org/drawingml/2006/table">
            <a:tbl>
              <a:tblPr rtl="1">
                <a:tableStyleId>{D7AC3CCA-C797-4891-BE02-D94E43425B78}</a:tableStyleId>
              </a:tblPr>
              <a:tblGrid>
                <a:gridCol w="1238447"/>
              </a:tblGrid>
              <a:tr h="372436">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Game</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61220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dealer</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players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log</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1121255">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open()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close()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run()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history()</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smtClean="0">
                          <a:ln>
                            <a:noFill/>
                          </a:ln>
                          <a:solidFill>
                            <a:srgbClr val="0000BC"/>
                          </a:solidFill>
                          <a:effectLst/>
                          <a:uLnTx/>
                          <a:uFillTx/>
                          <a:latin typeface="Consolas" panose="020B0609020204030204" pitchFamily="49" charset="0"/>
                          <a:cs typeface="Consolas" panose="020B0609020204030204" pitchFamily="49" charset="0"/>
                        </a:rPr>
                        <a:t>is_finished</a:t>
                      </a:r>
                      <a:endPar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2094460993"/>
              </p:ext>
            </p:extLst>
          </p:nvPr>
        </p:nvGraphicFramePr>
        <p:xfrm>
          <a:off x="3217385" y="2756329"/>
          <a:ext cx="1153648" cy="2654400"/>
        </p:xfrm>
        <a:graphic>
          <a:graphicData uri="http://schemas.openxmlformats.org/drawingml/2006/table">
            <a:tbl>
              <a:tblPr rtl="1">
                <a:tableStyleId>{D7AC3CCA-C797-4891-BE02-D94E43425B78}</a:tableStyleId>
              </a:tblPr>
              <a:tblGrid>
                <a:gridCol w="1153648"/>
              </a:tblGrid>
              <a:tr h="354341">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Player</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87415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name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budget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hand</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state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strategy</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57712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sort()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exchange()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call()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raise()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fold()</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1847679530"/>
              </p:ext>
            </p:extLst>
          </p:nvPr>
        </p:nvGraphicFramePr>
        <p:xfrm>
          <a:off x="1712074" y="4626592"/>
          <a:ext cx="1262239" cy="1160880"/>
        </p:xfrm>
        <a:graphic>
          <a:graphicData uri="http://schemas.openxmlformats.org/drawingml/2006/table">
            <a:tbl>
              <a:tblPr rtl="1">
                <a:tableStyleId>{D7AC3CCA-C797-4891-BE02-D94E43425B78}</a:tableStyleId>
              </a:tblPr>
              <a:tblGrid>
                <a:gridCol w="1262239"/>
              </a:tblGrid>
              <a:tr h="19063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smtClean="0">
                          <a:ln>
                            <a:noFill/>
                          </a:ln>
                          <a:solidFill>
                            <a:schemeClr val="tx1"/>
                          </a:solidFill>
                          <a:effectLst/>
                          <a:uLnTx/>
                          <a:uFillTx/>
                          <a:latin typeface="Consolas" panose="020B0609020204030204" pitchFamily="49" charset="0"/>
                          <a:cs typeface="Consolas" panose="020B0609020204030204" pitchFamily="49" charset="0"/>
                        </a:rPr>
                        <a:t>Pool</a:t>
                      </a:r>
                      <a:endParaRPr kumimoji="0" lang="he-IL" sz="2000" b="1" i="0" u="none" strike="noStrike" kern="1200" cap="none" spc="0" normalizeH="0" baseline="0" noProof="0" dirty="0">
                        <a:ln>
                          <a:noFill/>
                        </a:ln>
                        <a:solidFill>
                          <a:schemeClr val="tx1"/>
                        </a:solidFill>
                        <a:effectLst/>
                        <a:uLnTx/>
                        <a:uFillTx/>
                        <a:latin typeface="Consolas" panose="020B0609020204030204" pitchFamily="49" charset="0"/>
                        <a:cs typeface="Arial" pitchFamily="34"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r>
              <a:tr h="193952">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C00000"/>
                          </a:solidFill>
                          <a:effectLst/>
                          <a:uLnTx/>
                          <a:uFillTx/>
                          <a:latin typeface="Consolas" panose="020B0609020204030204" pitchFamily="49" charset="0"/>
                          <a:ea typeface="+mn-ea"/>
                          <a:cs typeface="Consolas" panose="020B0609020204030204" pitchFamily="49" charset="0"/>
                        </a:rPr>
                        <a:t>bets?</a:t>
                      </a:r>
                      <a:endParaRPr kumimoji="0" lang="he-IL" sz="1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ECFF"/>
                    </a:solidFill>
                  </a:tcPr>
                </a:tc>
              </a:tr>
              <a:tr h="181999">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deposit()?</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smtClean="0">
                          <a:ln>
                            <a:noFill/>
                          </a:ln>
                          <a:solidFill>
                            <a:srgbClr val="0000BC"/>
                          </a:solidFill>
                          <a:effectLst/>
                          <a:uLnTx/>
                          <a:uFillTx/>
                          <a:latin typeface="Consolas" panose="020B0609020204030204" pitchFamily="49" charset="0"/>
                          <a:cs typeface="Consolas" panose="020B0609020204030204" pitchFamily="49" charset="0"/>
                        </a:rPr>
                        <a:t>value()</a:t>
                      </a:r>
                      <a:endParaRPr kumimoji="0" lang="he-IL" sz="1400" b="1" i="0" u="none" strike="noStrike" kern="1200" cap="none" spc="0" normalizeH="0" baseline="0" noProof="0" dirty="0">
                        <a:ln>
                          <a:noFill/>
                        </a:ln>
                        <a:solidFill>
                          <a:srgbClr val="0000BC"/>
                        </a:solidFill>
                        <a:effectLst/>
                        <a:uLnTx/>
                        <a:uFillTx/>
                        <a:latin typeface="Consolas" panose="020B0609020204030204" pitchFamily="49" charset="0"/>
                        <a:cs typeface="Consolas" panose="020B0609020204030204" pitchFamily="49" charset="0"/>
                      </a:endParaRPr>
                    </a:p>
                  </a:txBody>
                  <a:tcPr marL="36000" marR="36000" marT="36000" marB="3600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CCFF"/>
                    </a:solidFill>
                  </a:tcPr>
                </a:tc>
              </a:tr>
            </a:tbl>
          </a:graphicData>
        </a:graphic>
      </p:graphicFrame>
    </p:spTree>
    <p:extLst>
      <p:ext uri="{BB962C8B-B14F-4D97-AF65-F5344CB8AC3E}">
        <p14:creationId xmlns:p14="http://schemas.microsoft.com/office/powerpoint/2010/main" val="20849663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rot="19629505">
            <a:off x="1236130" y="2404628"/>
            <a:ext cx="6490879" cy="1862048"/>
          </a:xfrm>
          <a:prstGeom prst="rect">
            <a:avLst/>
          </a:prstGeom>
          <a:noFill/>
        </p:spPr>
        <p:txBody>
          <a:bodyPr wrap="none" lIns="91440" tIns="45720" rIns="91440" bIns="45720">
            <a:spAutoFit/>
          </a:bodyPr>
          <a:lstStyle/>
          <a:p>
            <a:pPr algn="ctr"/>
            <a:r>
              <a:rPr lang="en-US" sz="115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BACKUP</a:t>
            </a:r>
            <a:endParaRPr lang="en-US" sz="115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5300919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he-IL" dirty="0"/>
          </a:p>
        </p:txBody>
      </p:sp>
      <p:sp>
        <p:nvSpPr>
          <p:cNvPr id="3" name="Content Placeholder 2"/>
          <p:cNvSpPr>
            <a:spLocks noGrp="1"/>
          </p:cNvSpPr>
          <p:nvPr>
            <p:ph idx="1"/>
          </p:nvPr>
        </p:nvSpPr>
        <p:spPr/>
        <p:txBody>
          <a:bodyPr/>
          <a:lstStyle/>
          <a:p>
            <a:r>
              <a:rPr lang="en-US" b="1" dirty="0" smtClean="0"/>
              <a:t>OOD</a:t>
            </a:r>
            <a:r>
              <a:rPr lang="en-US" dirty="0" smtClean="0"/>
              <a:t> brainstorming in class (but please start thinking about </a:t>
            </a:r>
            <a:r>
              <a:rPr lang="en-US" b="1" dirty="0" smtClean="0"/>
              <a:t>OOD</a:t>
            </a:r>
            <a:r>
              <a:rPr lang="en-US" dirty="0" smtClean="0"/>
              <a:t> before the class)</a:t>
            </a:r>
          </a:p>
          <a:p>
            <a:r>
              <a:rPr lang="en-US" dirty="0" smtClean="0"/>
              <a:t>We need to decide what are our classes? How do they relate to each other?</a:t>
            </a:r>
          </a:p>
          <a:p>
            <a:r>
              <a:rPr lang="en-US" b="1" dirty="0" smtClean="0"/>
              <a:t>OOP</a:t>
            </a:r>
          </a:p>
          <a:p>
            <a:pPr lvl="1"/>
            <a:r>
              <a:rPr lang="en-US" dirty="0" smtClean="0"/>
              <a:t>After OOD we need to implement our specification in some programming language</a:t>
            </a:r>
          </a:p>
          <a:p>
            <a:pPr lvl="1"/>
            <a:r>
              <a:rPr lang="en-US" dirty="0" smtClean="0"/>
              <a:t>Naturally we will start with Python</a:t>
            </a:r>
          </a:p>
          <a:p>
            <a:pPr lvl="1"/>
            <a:r>
              <a:rPr lang="en-US" dirty="0" smtClean="0"/>
              <a:t>Your last assignment in this course is to convert our Python implementation to another language such as Java, C++, or C# - we will discuss this in class</a:t>
            </a:r>
            <a:endParaRPr lang="he-IL" dirty="0"/>
          </a:p>
        </p:txBody>
      </p:sp>
    </p:spTree>
    <p:extLst>
      <p:ext uri="{BB962C8B-B14F-4D97-AF65-F5344CB8AC3E}">
        <p14:creationId xmlns:p14="http://schemas.microsoft.com/office/powerpoint/2010/main" val="3387704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he-IL" dirty="0"/>
          </a:p>
        </p:txBody>
      </p:sp>
      <p:sp>
        <p:nvSpPr>
          <p:cNvPr id="3" name="Content Placeholder 2"/>
          <p:cNvSpPr>
            <a:spLocks noGrp="1"/>
          </p:cNvSpPr>
          <p:nvPr>
            <p:ph idx="1"/>
          </p:nvPr>
        </p:nvSpPr>
        <p:spPr/>
        <p:txBody>
          <a:bodyPr/>
          <a:lstStyle/>
          <a:p>
            <a:r>
              <a:rPr lang="en-US" sz="2200" dirty="0" smtClean="0"/>
              <a:t>Remember our long term goal: create a convenient software environment for simulating thousands of Poker games in order to test player strategies (so we know how good they are before we use them in a Casino …:-)</a:t>
            </a:r>
          </a:p>
          <a:p>
            <a:r>
              <a:rPr lang="en-US" sz="2200" dirty="0" smtClean="0"/>
              <a:t>Please start by designing a few more classes toward this goal</a:t>
            </a:r>
          </a:p>
          <a:p>
            <a:r>
              <a:rPr lang="en-US" sz="2200" dirty="0" smtClean="0"/>
              <a:t>To get you started, here are client tests and two suggestion for classes that give you a taste for what we are trying to do</a:t>
            </a:r>
          </a:p>
          <a:p>
            <a:r>
              <a:rPr lang="en-US" sz="2200" dirty="0" smtClean="0"/>
              <a:t>Remember that writing tests (many of them) before you write classes can actually help you make better design choices!</a:t>
            </a:r>
            <a:endParaRPr lang="he-IL" sz="2200" dirty="0"/>
          </a:p>
        </p:txBody>
      </p:sp>
    </p:spTree>
    <p:extLst>
      <p:ext uri="{BB962C8B-B14F-4D97-AF65-F5344CB8AC3E}">
        <p14:creationId xmlns:p14="http://schemas.microsoft.com/office/powerpoint/2010/main" val="6743373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Advanced Challenge: Machine Learning</a:t>
            </a:r>
            <a:endParaRPr lang="he-IL" sz="3600" dirty="0"/>
          </a:p>
        </p:txBody>
      </p:sp>
      <p:sp>
        <p:nvSpPr>
          <p:cNvPr id="3" name="Content Placeholder 2"/>
          <p:cNvSpPr>
            <a:spLocks noGrp="1"/>
          </p:cNvSpPr>
          <p:nvPr>
            <p:ph idx="1"/>
          </p:nvPr>
        </p:nvSpPr>
        <p:spPr/>
        <p:txBody>
          <a:bodyPr/>
          <a:lstStyle/>
          <a:p>
            <a:r>
              <a:rPr lang="en-US" dirty="0" smtClean="0"/>
              <a:t>The previous experiments are useful for comparing existing strategies</a:t>
            </a:r>
          </a:p>
          <a:p>
            <a:r>
              <a:rPr lang="en-US" dirty="0" smtClean="0"/>
              <a:t>How about playing millions of games and improving our best strategy?</a:t>
            </a:r>
          </a:p>
          <a:p>
            <a:r>
              <a:rPr lang="en-US" dirty="0" smtClean="0"/>
              <a:t>After playing millions of games, we may find that our best strategy (strategy2) has some defects and can be fixed by some small changes to the tables</a:t>
            </a:r>
          </a:p>
          <a:p>
            <a:r>
              <a:rPr lang="en-US" dirty="0" smtClean="0"/>
              <a:t>Probabilistic strategies: after many games we can learn things such as: when player total is soft 18 and dealer is soft 15, then play should hit at probability 0.76 and stand in probability 0.26. These are probabilistic strategies</a:t>
            </a:r>
          </a:p>
          <a:p>
            <a:r>
              <a:rPr lang="en-US" dirty="0" smtClean="0"/>
              <a:t>Ideas for a future final project …</a:t>
            </a:r>
            <a:endParaRPr lang="he-IL" dirty="0"/>
          </a:p>
        </p:txBody>
      </p:sp>
    </p:spTree>
    <p:extLst>
      <p:ext uri="{BB962C8B-B14F-4D97-AF65-F5344CB8AC3E}">
        <p14:creationId xmlns:p14="http://schemas.microsoft.com/office/powerpoint/2010/main" val="21934188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Files Organization</a:t>
            </a:r>
            <a:endParaRPr lang="he-IL" dirty="0"/>
          </a:p>
        </p:txBody>
      </p:sp>
      <p:sp>
        <p:nvSpPr>
          <p:cNvPr id="3" name="Content Placeholder 2"/>
          <p:cNvSpPr>
            <a:spLocks noGrp="1"/>
          </p:cNvSpPr>
          <p:nvPr>
            <p:ph idx="1"/>
          </p:nvPr>
        </p:nvSpPr>
        <p:spPr/>
        <p:txBody>
          <a:bodyPr/>
          <a:lstStyle/>
          <a:p>
            <a:r>
              <a:rPr lang="en-US" dirty="0" smtClean="0"/>
              <a:t>Download poker.zip from:</a:t>
            </a:r>
            <a:r>
              <a:rPr lang="en-US" b="1" dirty="0" smtClean="0"/>
              <a:t/>
            </a:r>
            <a:br>
              <a:rPr lang="en-US" b="1" dirty="0" smtClean="0"/>
            </a:br>
            <a:r>
              <a:rPr lang="en-US" sz="2000" dirty="0" smtClean="0">
                <a:hlinkClick r:id="rId2"/>
              </a:rPr>
              <a:t>http://samyzaf.com/braude/OOP/PROJECTS/poker.zip</a:t>
            </a:r>
            <a:endParaRPr lang="en-US" sz="2000" dirty="0" smtClean="0"/>
          </a:p>
          <a:p>
            <a:r>
              <a:rPr lang="en-US" dirty="0" smtClean="0"/>
              <a:t>Unzip this file in drive C (or D), so your project will</a:t>
            </a:r>
            <a:br>
              <a:rPr lang="en-US" dirty="0" smtClean="0"/>
            </a:br>
            <a:r>
              <a:rPr lang="en-US" dirty="0" smtClean="0"/>
              <a:t>reside in: C:\poker (or D:\poker)</a:t>
            </a:r>
          </a:p>
          <a:p>
            <a:r>
              <a:rPr lang="en-US" dirty="0" smtClean="0"/>
              <a:t>You will find there all the files you need for the Poker project</a:t>
            </a:r>
          </a:p>
          <a:p>
            <a:r>
              <a:rPr lang="en-US" dirty="0" smtClean="0"/>
              <a:t>You can also access individual files from:</a:t>
            </a:r>
            <a:br>
              <a:rPr lang="en-US" dirty="0" smtClean="0"/>
            </a:br>
            <a:r>
              <a:rPr lang="en-US" sz="2000" dirty="0" smtClean="0">
                <a:hlinkClick r:id="rId3"/>
              </a:rPr>
              <a:t>http://www.samyzaf.com/braude/OOP/PROJECTS/poker</a:t>
            </a:r>
            <a:endParaRPr lang="en-US" dirty="0" smtClean="0"/>
          </a:p>
          <a:p>
            <a:r>
              <a:rPr lang="en-US" dirty="0" smtClean="0"/>
              <a:t>Make sure to edit the </a:t>
            </a:r>
            <a:r>
              <a:rPr lang="en-US" b="1" dirty="0" smtClean="0"/>
              <a:t>README.txt</a:t>
            </a:r>
            <a:r>
              <a:rPr lang="en-US" dirty="0" smtClean="0"/>
              <a:t> file and enter all</a:t>
            </a:r>
            <a:br>
              <a:rPr lang="en-US" dirty="0" smtClean="0"/>
            </a:br>
            <a:r>
              <a:rPr lang="en-US" dirty="0" smtClean="0"/>
              <a:t>the required information (name, email, phones, etc.)</a:t>
            </a:r>
          </a:p>
          <a:p>
            <a:r>
              <a:rPr lang="en-US" dirty="0" smtClean="0"/>
              <a:t>After completing your project, you should zip this</a:t>
            </a:r>
            <a:br>
              <a:rPr lang="en-US" dirty="0" smtClean="0"/>
            </a:br>
            <a:r>
              <a:rPr lang="en-US" dirty="0" smtClean="0"/>
              <a:t>directory back to </a:t>
            </a:r>
            <a:r>
              <a:rPr lang="en-US" b="1" dirty="0" smtClean="0">
                <a:solidFill>
                  <a:srgbClr val="0000BC"/>
                </a:solidFill>
              </a:rPr>
              <a:t>poker.zip</a:t>
            </a:r>
            <a:r>
              <a:rPr lang="en-US" dirty="0" smtClean="0"/>
              <a:t> and upload it to:</a:t>
            </a:r>
            <a:br>
              <a:rPr lang="en-US" dirty="0" smtClean="0"/>
            </a:br>
            <a:r>
              <a:rPr lang="en-US" dirty="0" smtClean="0">
                <a:hlinkClick r:id="rId4"/>
              </a:rPr>
              <a:t>http://www.samyzaf.com/braude/OOP/upload.html</a:t>
            </a:r>
            <a:endParaRPr lang="en-US" dirty="0" smtClean="0"/>
          </a:p>
          <a:p>
            <a:endParaRPr lang="en-US" sz="2000" dirty="0" smtClean="0"/>
          </a:p>
          <a:p>
            <a:endParaRPr lang="en-US" sz="2000" dirty="0" smtClean="0"/>
          </a:p>
          <a:p>
            <a:endParaRPr lang="en-US" sz="2000" dirty="0" smtClean="0"/>
          </a:p>
          <a:p>
            <a:endParaRPr lang="en-US" sz="2000" dirty="0"/>
          </a:p>
          <a:p>
            <a:endParaRPr lang="he-IL" dirty="0"/>
          </a:p>
        </p:txBody>
      </p:sp>
    </p:spTree>
    <p:extLst>
      <p:ext uri="{BB962C8B-B14F-4D97-AF65-F5344CB8AC3E}">
        <p14:creationId xmlns:p14="http://schemas.microsoft.com/office/powerpoint/2010/main" val="452956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he-IL" dirty="0"/>
          </a:p>
        </p:txBody>
      </p:sp>
      <p:sp>
        <p:nvSpPr>
          <p:cNvPr id="3" name="Content Placeholder 2"/>
          <p:cNvSpPr>
            <a:spLocks noGrp="1"/>
          </p:cNvSpPr>
          <p:nvPr>
            <p:ph idx="1"/>
          </p:nvPr>
        </p:nvSpPr>
        <p:spPr>
          <a:xfrm>
            <a:off x="269507" y="1105319"/>
            <a:ext cx="8595360" cy="5397081"/>
          </a:xfrm>
        </p:spPr>
        <p:txBody>
          <a:bodyPr/>
          <a:lstStyle/>
          <a:p>
            <a:r>
              <a:rPr lang="en-US" sz="1800" b="1" dirty="0" smtClean="0"/>
              <a:t>This Final course project 2 (the first was Sudoku)</a:t>
            </a:r>
          </a:p>
          <a:p>
            <a:r>
              <a:rPr lang="en-US" sz="1800" dirty="0" smtClean="0"/>
              <a:t>Assuming you have already completed the Blackjack project, starting this project should be easier, so we spend less time on preparations</a:t>
            </a:r>
          </a:p>
          <a:p>
            <a:r>
              <a:rPr lang="en-US" sz="1800" dirty="0" smtClean="0"/>
              <a:t>Your will need to master the game rules by yourself. We use the </a:t>
            </a:r>
            <a:r>
              <a:rPr lang="en-US" sz="1800" b="1" dirty="0" smtClean="0"/>
              <a:t>five-cards draw</a:t>
            </a:r>
            <a:r>
              <a:rPr lang="en-US" sz="1800" dirty="0" smtClean="0"/>
              <a:t> variation, but we simplified it and created our own special version of the poker game which we call: </a:t>
            </a:r>
            <a:r>
              <a:rPr lang="en-US" sz="1800" b="1" dirty="0" smtClean="0"/>
              <a:t>Poker-6S</a:t>
            </a:r>
          </a:p>
          <a:p>
            <a:r>
              <a:rPr lang="en-US" sz="1800" dirty="0" smtClean="0"/>
              <a:t>Use Google, YouTube, and online games to sharpen your acquaintance with this type of </a:t>
            </a:r>
            <a:r>
              <a:rPr lang="en-US" sz="1800" dirty="0"/>
              <a:t>Poker (the </a:t>
            </a:r>
            <a:r>
              <a:rPr lang="en-US" sz="1800" b="1" dirty="0"/>
              <a:t>five-cards draw</a:t>
            </a:r>
            <a:r>
              <a:rPr lang="en-US" sz="1800" dirty="0"/>
              <a:t> </a:t>
            </a:r>
            <a:r>
              <a:rPr lang="en-US" sz="1800" dirty="0" smtClean="0"/>
              <a:t>variation).</a:t>
            </a:r>
          </a:p>
          <a:p>
            <a:r>
              <a:rPr lang="en-US" sz="1800" dirty="0" smtClean="0"/>
              <a:t>You have to build a software model of a simple version of Poker, and then use your model to simulating thousands of Poker games in order to</a:t>
            </a:r>
          </a:p>
          <a:p>
            <a:pPr lvl="1"/>
            <a:r>
              <a:rPr lang="en-US" sz="1800" dirty="0"/>
              <a:t>C</a:t>
            </a:r>
            <a:r>
              <a:rPr lang="en-US" sz="1800" dirty="0" smtClean="0"/>
              <a:t>ollect statistical results</a:t>
            </a:r>
          </a:p>
          <a:p>
            <a:pPr lvl="1"/>
            <a:r>
              <a:rPr lang="en-US" sz="1800" dirty="0"/>
              <a:t>T</a:t>
            </a:r>
            <a:r>
              <a:rPr lang="en-US" sz="1800" dirty="0" smtClean="0"/>
              <a:t>est the quality of several playing strategies (before using them in a real games)</a:t>
            </a:r>
          </a:p>
          <a:p>
            <a:r>
              <a:rPr lang="en-US" sz="1800" dirty="0" smtClean="0"/>
              <a:t>Invest some time on reading the rules and getting knowledge of the game, think about the problems and how to model them, use </a:t>
            </a:r>
            <a:r>
              <a:rPr lang="en-US" sz="1800" b="1" dirty="0" smtClean="0"/>
              <a:t>UML diagrams</a:t>
            </a:r>
            <a:r>
              <a:rPr lang="en-US" sz="1800" dirty="0" smtClean="0"/>
              <a:t>, and then proceed to implementation</a:t>
            </a:r>
          </a:p>
          <a:p>
            <a:endParaRPr lang="he-IL" sz="2000" dirty="0"/>
          </a:p>
        </p:txBody>
      </p:sp>
    </p:spTree>
    <p:extLst>
      <p:ext uri="{BB962C8B-B14F-4D97-AF65-F5344CB8AC3E}">
        <p14:creationId xmlns:p14="http://schemas.microsoft.com/office/powerpoint/2010/main" val="2254995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PORJECT GOALS</a:t>
            </a:r>
            <a:endParaRPr lang="he-IL" dirty="0"/>
          </a:p>
        </p:txBody>
      </p:sp>
      <p:sp>
        <p:nvSpPr>
          <p:cNvPr id="3" name="Content Placeholder 2"/>
          <p:cNvSpPr>
            <a:spLocks noGrp="1"/>
          </p:cNvSpPr>
          <p:nvPr>
            <p:ph idx="1"/>
          </p:nvPr>
        </p:nvSpPr>
        <p:spPr/>
        <p:txBody>
          <a:bodyPr/>
          <a:lstStyle/>
          <a:p>
            <a:r>
              <a:rPr lang="en-US" sz="2200" dirty="0" smtClean="0"/>
              <a:t>Make sure you have a full set of class diagrams before you start your coding (you also have to submit it as part of your project!)</a:t>
            </a:r>
          </a:p>
          <a:p>
            <a:r>
              <a:rPr lang="en-US" sz="2200" dirty="0" smtClean="0"/>
              <a:t>You can fix these diagrams later along the coding stage</a:t>
            </a:r>
          </a:p>
          <a:p>
            <a:r>
              <a:rPr lang="en-US" sz="2200" dirty="0" smtClean="0"/>
              <a:t>For each class, write a short </a:t>
            </a:r>
            <a:r>
              <a:rPr lang="en-US" sz="2200" b="1" dirty="0" smtClean="0"/>
              <a:t>ADT</a:t>
            </a:r>
            <a:r>
              <a:rPr lang="en-US" sz="2200" dirty="0" smtClean="0"/>
              <a:t> page that describes its functionality (you must also submit an </a:t>
            </a:r>
            <a:r>
              <a:rPr lang="en-US" sz="2200" b="1" dirty="0" smtClean="0"/>
              <a:t>ADT</a:t>
            </a:r>
            <a:r>
              <a:rPr lang="en-US" sz="2200" dirty="0" smtClean="0"/>
              <a:t> for each class that you design)</a:t>
            </a:r>
          </a:p>
          <a:p>
            <a:r>
              <a:rPr lang="en-US" sz="2200" dirty="0" smtClean="0"/>
              <a:t>Write as many tests as you can which cover each class and each of its significant methods (even how its objects are printed!)</a:t>
            </a:r>
          </a:p>
          <a:p>
            <a:r>
              <a:rPr lang="en-US" sz="2200" dirty="0" smtClean="0"/>
              <a:t>Make sure you have a full set of tests that will guide you through your implementation phase</a:t>
            </a:r>
          </a:p>
          <a:p>
            <a:endParaRPr lang="he-IL" sz="2000" dirty="0"/>
          </a:p>
        </p:txBody>
      </p:sp>
    </p:spTree>
    <p:extLst>
      <p:ext uri="{BB962C8B-B14F-4D97-AF65-F5344CB8AC3E}">
        <p14:creationId xmlns:p14="http://schemas.microsoft.com/office/powerpoint/2010/main" val="8899142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 Strategy</a:t>
            </a:r>
            <a:endParaRPr lang="he-IL" dirty="0"/>
          </a:p>
        </p:txBody>
      </p:sp>
      <p:sp>
        <p:nvSpPr>
          <p:cNvPr id="3" name="Content Placeholder 2"/>
          <p:cNvSpPr>
            <a:spLocks noGrp="1"/>
          </p:cNvSpPr>
          <p:nvPr>
            <p:ph idx="1"/>
          </p:nvPr>
        </p:nvSpPr>
        <p:spPr/>
        <p:txBody>
          <a:bodyPr/>
          <a:lstStyle/>
          <a:p>
            <a:r>
              <a:rPr lang="en-US" sz="2200" dirty="0" smtClean="0"/>
              <a:t>An important goal of the project is to develop a game strategy that computes your next move from the current game state (a precise definition will follow later on)</a:t>
            </a:r>
          </a:p>
          <a:p>
            <a:r>
              <a:rPr lang="en-US" sz="2200" dirty="0" smtClean="0"/>
              <a:t>Your strategy will be tested against the other strategies of the course students, and its success will have some weight on the project grade! (that means that all student teams will participate in a virtual tournament of several thousand games on a fast computer)</a:t>
            </a:r>
          </a:p>
          <a:p>
            <a:r>
              <a:rPr lang="en-US" sz="2200" dirty="0" smtClean="0"/>
              <a:t>Suggestion: A strategy should be a function </a:t>
            </a:r>
            <a:r>
              <a:rPr lang="en-US" sz="2200" b="1" dirty="0" smtClean="0"/>
              <a:t>f(stage, hand, bets) </a:t>
            </a:r>
            <a:r>
              <a:rPr lang="en-US" sz="2200" dirty="0" smtClean="0"/>
              <a:t>where stage is a number 1-6, hand is my current hand, and bets is a list of [‘bet’, ‘fold’, ‘unknown’] values of all other players ??</a:t>
            </a:r>
            <a:br>
              <a:rPr lang="en-US" sz="2200" dirty="0" smtClean="0"/>
            </a:br>
            <a:r>
              <a:rPr lang="en-US" sz="2200" dirty="0" smtClean="0"/>
              <a:t>Make sure it returns a cards to exchange at stage 4 …</a:t>
            </a:r>
          </a:p>
          <a:p>
            <a:endParaRPr lang="he-IL" sz="2000" dirty="0"/>
          </a:p>
        </p:txBody>
      </p:sp>
    </p:spTree>
    <p:extLst>
      <p:ext uri="{BB962C8B-B14F-4D97-AF65-F5344CB8AC3E}">
        <p14:creationId xmlns:p14="http://schemas.microsoft.com/office/powerpoint/2010/main" val="717267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Poker-6S Rules (</a:t>
            </a:r>
            <a:r>
              <a:rPr lang="en-US" sz="3200" dirty="0"/>
              <a:t>“Five-Card Draw Poker</a:t>
            </a:r>
            <a:r>
              <a:rPr lang="en-US" sz="3200" dirty="0" smtClean="0"/>
              <a:t>”)  </a:t>
            </a:r>
            <a:r>
              <a:rPr lang="en-US" sz="1800" dirty="0" smtClean="0"/>
              <a:t>1</a:t>
            </a:r>
            <a:endParaRPr lang="he-IL" sz="1800" dirty="0"/>
          </a:p>
        </p:txBody>
      </p:sp>
      <p:sp>
        <p:nvSpPr>
          <p:cNvPr id="3" name="Content Placeholder 2"/>
          <p:cNvSpPr>
            <a:spLocks noGrp="1"/>
          </p:cNvSpPr>
          <p:nvPr>
            <p:ph idx="1"/>
          </p:nvPr>
        </p:nvSpPr>
        <p:spPr>
          <a:xfrm>
            <a:off x="269507" y="1176793"/>
            <a:ext cx="8595360" cy="5319423"/>
          </a:xfrm>
        </p:spPr>
        <p:txBody>
          <a:bodyPr/>
          <a:lstStyle/>
          <a:p>
            <a:r>
              <a:rPr lang="en-US" dirty="0" smtClean="0"/>
              <a:t>We will use a simple Poker variant called</a:t>
            </a:r>
            <a:br>
              <a:rPr lang="en-US" dirty="0" smtClean="0"/>
            </a:br>
            <a:r>
              <a:rPr lang="en-US" b="1" dirty="0" smtClean="0"/>
              <a:t>“Five-Card Draw Poker”</a:t>
            </a:r>
            <a:r>
              <a:rPr lang="en-US" dirty="0"/>
              <a:t/>
            </a:r>
            <a:br>
              <a:rPr lang="en-US" dirty="0"/>
            </a:br>
            <a:r>
              <a:rPr lang="en-US" dirty="0" smtClean="0"/>
              <a:t>which is best described in the </a:t>
            </a:r>
            <a:r>
              <a:rPr lang="en-US" dirty="0"/>
              <a:t>following </a:t>
            </a:r>
            <a:r>
              <a:rPr lang="en-US" dirty="0" smtClean="0"/>
              <a:t>links:</a:t>
            </a:r>
            <a:r>
              <a:rPr lang="en-US" dirty="0"/>
              <a:t/>
            </a:r>
            <a:br>
              <a:rPr lang="en-US" dirty="0"/>
            </a:br>
            <a:r>
              <a:rPr lang="en-US" sz="2000" dirty="0">
                <a:hlinkClick r:id="rId2"/>
              </a:rPr>
              <a:t>http://www.contrib.andrew.cmu.edu/~</a:t>
            </a:r>
            <a:r>
              <a:rPr lang="en-US" sz="2000" dirty="0" smtClean="0">
                <a:hlinkClick r:id="rId2"/>
              </a:rPr>
              <a:t>gc00/reviews/pokerrules</a:t>
            </a:r>
            <a:r>
              <a:rPr lang="en-US" sz="2000" dirty="0" smtClean="0"/>
              <a:t/>
            </a:r>
            <a:br>
              <a:rPr lang="en-US" sz="2000" dirty="0" smtClean="0"/>
            </a:br>
            <a:r>
              <a:rPr lang="en-US" sz="2000" dirty="0">
                <a:hlinkClick r:id="rId3"/>
              </a:rPr>
              <a:t>http://</a:t>
            </a:r>
            <a:r>
              <a:rPr lang="en-US" sz="2000" dirty="0" smtClean="0">
                <a:hlinkClick r:id="rId3"/>
              </a:rPr>
              <a:t>www.pagat.com/poker/rules</a:t>
            </a:r>
            <a:endParaRPr lang="en-US" sz="2000" dirty="0" smtClean="0"/>
          </a:p>
          <a:p>
            <a:r>
              <a:rPr lang="en-US" sz="2200" dirty="0" smtClean="0"/>
              <a:t>You can download PDF versions </a:t>
            </a:r>
            <a:r>
              <a:rPr lang="en-US" sz="2200" dirty="0"/>
              <a:t>here:</a:t>
            </a:r>
            <a:br>
              <a:rPr lang="en-US" sz="2200" dirty="0"/>
            </a:br>
            <a:r>
              <a:rPr lang="en-US" sz="1600" dirty="0" smtClean="0">
                <a:hlinkClick r:id="rId4"/>
              </a:rPr>
              <a:t>http://www.samyzaf.com/braude/OOP/PROJECTS/poker/Basic_Poker_Rules.pdf</a:t>
            </a:r>
            <a:r>
              <a:rPr lang="en-US" sz="1800" dirty="0"/>
              <a:t/>
            </a:r>
            <a:br>
              <a:rPr lang="en-US" sz="1800" dirty="0"/>
            </a:br>
            <a:r>
              <a:rPr lang="en-US" sz="1600" dirty="0" smtClean="0">
                <a:hlinkClick r:id="rId5"/>
              </a:rPr>
              <a:t>http://www.samyzaf.com/braude/OOP/PROJECTS/poker/Five_Cards_Draw_Poker.pdf</a:t>
            </a:r>
            <a:endParaRPr lang="en-US" sz="1800" dirty="0"/>
          </a:p>
          <a:p>
            <a:r>
              <a:rPr lang="en-US" dirty="0" smtClean="0"/>
              <a:t>Here is a table of all Poker Hand Types:</a:t>
            </a:r>
            <a:br>
              <a:rPr lang="en-US" dirty="0" smtClean="0"/>
            </a:br>
            <a:r>
              <a:rPr lang="en-US" sz="1800" dirty="0" smtClean="0">
                <a:hlinkClick r:id="rId6"/>
              </a:rPr>
              <a:t>http://www.samyzaf.com/braude/OOP/PROJECTS/poker/pokerhands.pdf</a:t>
            </a:r>
            <a:endParaRPr lang="en-US" sz="1800" dirty="0" smtClean="0"/>
          </a:p>
          <a:p>
            <a:r>
              <a:rPr lang="en-US" dirty="0" smtClean="0"/>
              <a:t>But even this simple version is still not simple enough, so we make it even simpler by removing some complications (like blinds and unlimited bets), and call it </a:t>
            </a:r>
            <a:r>
              <a:rPr lang="en-US" sz="2800" b="1" dirty="0" smtClean="0"/>
              <a:t>Poker-6S</a:t>
            </a:r>
            <a:r>
              <a:rPr lang="en-US" dirty="0" smtClean="0"/>
              <a:t> (6-stages poker). See next slides.</a:t>
            </a:r>
          </a:p>
          <a:p>
            <a:endParaRPr lang="en-US" dirty="0"/>
          </a:p>
        </p:txBody>
      </p:sp>
    </p:spTree>
    <p:extLst>
      <p:ext uri="{BB962C8B-B14F-4D97-AF65-F5344CB8AC3E}">
        <p14:creationId xmlns:p14="http://schemas.microsoft.com/office/powerpoint/2010/main" val="2993111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82594"/>
          </a:xfrm>
        </p:spPr>
        <p:txBody>
          <a:bodyPr>
            <a:normAutofit fontScale="90000"/>
          </a:bodyPr>
          <a:lstStyle/>
          <a:p>
            <a:r>
              <a:rPr lang="en-US" sz="3600" dirty="0" smtClean="0"/>
              <a:t>Poker-6S </a:t>
            </a:r>
            <a:r>
              <a:rPr lang="en-US" sz="3600" dirty="0"/>
              <a:t>Rules (“</a:t>
            </a:r>
            <a:r>
              <a:rPr lang="en-US" sz="3600" dirty="0">
                <a:solidFill>
                  <a:srgbClr val="CCECFF"/>
                </a:solidFill>
              </a:rPr>
              <a:t>Five-Card Draw Poker</a:t>
            </a:r>
            <a:r>
              <a:rPr lang="en-US" sz="3600" dirty="0" smtClean="0"/>
              <a:t>”)  </a:t>
            </a:r>
            <a:r>
              <a:rPr lang="en-US" sz="2000" dirty="0" smtClean="0"/>
              <a:t>2</a:t>
            </a:r>
            <a:endParaRPr lang="he-IL" sz="3600" dirty="0"/>
          </a:p>
        </p:txBody>
      </p:sp>
      <p:sp>
        <p:nvSpPr>
          <p:cNvPr id="3" name="Content Placeholder 2"/>
          <p:cNvSpPr>
            <a:spLocks noGrp="1"/>
          </p:cNvSpPr>
          <p:nvPr>
            <p:ph idx="1"/>
          </p:nvPr>
        </p:nvSpPr>
        <p:spPr>
          <a:xfrm>
            <a:off x="269507" y="1121134"/>
            <a:ext cx="8595360" cy="5381266"/>
          </a:xfrm>
        </p:spPr>
        <p:txBody>
          <a:bodyPr/>
          <a:lstStyle/>
          <a:p>
            <a:r>
              <a:rPr lang="en-US" sz="2200" dirty="0" smtClean="0"/>
              <a:t>Number of </a:t>
            </a:r>
            <a:r>
              <a:rPr lang="en-US" sz="2200" b="1" dirty="0" smtClean="0"/>
              <a:t>Players</a:t>
            </a:r>
            <a:r>
              <a:rPr lang="en-US" sz="2200" dirty="0" smtClean="0"/>
              <a:t>: 2-6</a:t>
            </a:r>
          </a:p>
          <a:p>
            <a:r>
              <a:rPr lang="en-US" sz="2200" dirty="0" smtClean="0"/>
              <a:t>Deck of 52 cards (no jokers!)</a:t>
            </a:r>
          </a:p>
          <a:p>
            <a:r>
              <a:rPr lang="en-US" sz="2200" dirty="0" smtClean="0"/>
              <a:t>To make it simple: </a:t>
            </a:r>
            <a:r>
              <a:rPr lang="en-US" sz="2200" b="1" dirty="0" smtClean="0"/>
              <a:t>Dealer</a:t>
            </a:r>
            <a:r>
              <a:rPr lang="en-US" sz="2200" dirty="0" smtClean="0"/>
              <a:t> </a:t>
            </a:r>
            <a:r>
              <a:rPr lang="en-US" sz="2200" u="sng" dirty="0" smtClean="0"/>
              <a:t>does not play</a:t>
            </a:r>
            <a:r>
              <a:rPr lang="en-US" sz="2200" dirty="0" smtClean="0"/>
              <a:t>! Just deals the cards!</a:t>
            </a:r>
            <a:endParaRPr lang="en-US" sz="1600" dirty="0" smtClean="0"/>
          </a:p>
          <a:p>
            <a:r>
              <a:rPr lang="en-US" sz="2200" dirty="0" smtClean="0"/>
              <a:t>Player actions: </a:t>
            </a:r>
            <a:r>
              <a:rPr lang="en-US" sz="2200" b="1" dirty="0" smtClean="0"/>
              <a:t>bet</a:t>
            </a:r>
            <a:r>
              <a:rPr lang="en-US" sz="2200" dirty="0" smtClean="0"/>
              <a:t>, </a:t>
            </a:r>
            <a:r>
              <a:rPr lang="en-US" sz="2200" b="1" dirty="0" smtClean="0"/>
              <a:t>fold</a:t>
            </a:r>
            <a:r>
              <a:rPr lang="en-US" sz="2200" dirty="0" smtClean="0"/>
              <a:t/>
            </a:r>
            <a:br>
              <a:rPr lang="en-US" sz="2200" dirty="0" smtClean="0"/>
            </a:br>
            <a:r>
              <a:rPr lang="en-US" sz="2200" dirty="0" smtClean="0"/>
              <a:t>We will give up the usual check, call, and raise actions, and use only the </a:t>
            </a:r>
            <a:r>
              <a:rPr lang="en-US" sz="2200" b="1" dirty="0" smtClean="0"/>
              <a:t>bet and fold</a:t>
            </a:r>
            <a:r>
              <a:rPr lang="en-US" sz="2200" dirty="0" smtClean="0"/>
              <a:t> actions</a:t>
            </a:r>
          </a:p>
          <a:p>
            <a:r>
              <a:rPr lang="en-US" sz="2200" dirty="0" smtClean="0"/>
              <a:t>Bet unit: 1 chip</a:t>
            </a:r>
          </a:p>
          <a:p>
            <a:r>
              <a:rPr lang="en-US" sz="2200" dirty="0" smtClean="0"/>
              <a:t>No blinds! (we want our game to be simple </a:t>
            </a:r>
            <a:r>
              <a:rPr lang="en-US" sz="2200" dirty="0" smtClean="0">
                <a:sym typeface="Wingdings" panose="05000000000000000000" pitchFamily="2" charset="2"/>
              </a:rPr>
              <a:t>)</a:t>
            </a:r>
            <a:endParaRPr lang="en-US" sz="2200" dirty="0" smtClean="0"/>
          </a:p>
          <a:p>
            <a:r>
              <a:rPr lang="en-US" sz="2200" dirty="0" smtClean="0"/>
              <a:t>Each game consists of </a:t>
            </a:r>
            <a:r>
              <a:rPr lang="en-US" sz="2200" b="1" u="sng" dirty="0" smtClean="0"/>
              <a:t>6 stages</a:t>
            </a:r>
            <a:r>
              <a:rPr lang="en-US" sz="2200" dirty="0" smtClean="0"/>
              <a:t> as described in the next slide</a:t>
            </a:r>
          </a:p>
          <a:p>
            <a:r>
              <a:rPr lang="en-US" sz="2200" dirty="0" smtClean="0"/>
              <a:t>In case that all players (except one) fold at an early stage, the game may be closed after less than 6 stages</a:t>
            </a:r>
          </a:p>
          <a:p>
            <a:endParaRPr lang="en-US" sz="2200" dirty="0" smtClean="0"/>
          </a:p>
          <a:p>
            <a:endParaRPr lang="en-US" sz="2200" dirty="0"/>
          </a:p>
          <a:p>
            <a:endParaRPr lang="he-IL" sz="2200" dirty="0"/>
          </a:p>
        </p:txBody>
      </p:sp>
    </p:spTree>
    <p:extLst>
      <p:ext uri="{BB962C8B-B14F-4D97-AF65-F5344CB8AC3E}">
        <p14:creationId xmlns:p14="http://schemas.microsoft.com/office/powerpoint/2010/main" val="12694455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643094"/>
          </a:xfrm>
        </p:spPr>
        <p:txBody>
          <a:bodyPr>
            <a:normAutofit/>
          </a:bodyPr>
          <a:lstStyle/>
          <a:p>
            <a:r>
              <a:rPr lang="en-US" sz="2800" dirty="0" smtClean="0"/>
              <a:t>Game Stages </a:t>
            </a:r>
            <a:r>
              <a:rPr lang="en-US" sz="2800" dirty="0"/>
              <a:t>(“</a:t>
            </a:r>
            <a:r>
              <a:rPr lang="en-US" sz="2800" dirty="0">
                <a:solidFill>
                  <a:srgbClr val="CCECFF"/>
                </a:solidFill>
              </a:rPr>
              <a:t>Five-Card Draw Poker</a:t>
            </a:r>
            <a:r>
              <a:rPr lang="en-US" sz="2800" dirty="0" smtClean="0"/>
              <a:t>”)</a:t>
            </a:r>
            <a:endParaRPr lang="he-IL" sz="2800" dirty="0"/>
          </a:p>
        </p:txBody>
      </p:sp>
      <p:sp>
        <p:nvSpPr>
          <p:cNvPr id="3" name="Content Placeholder 2"/>
          <p:cNvSpPr>
            <a:spLocks noGrp="1"/>
          </p:cNvSpPr>
          <p:nvPr>
            <p:ph idx="1"/>
          </p:nvPr>
        </p:nvSpPr>
        <p:spPr>
          <a:xfrm>
            <a:off x="170822" y="773723"/>
            <a:ext cx="8694045" cy="5797899"/>
          </a:xfrm>
        </p:spPr>
        <p:txBody>
          <a:bodyPr/>
          <a:lstStyle/>
          <a:p>
            <a:r>
              <a:rPr lang="en-US" sz="1800" b="1" u="sng" dirty="0" smtClean="0"/>
              <a:t>Stage 1: RoundBet1</a:t>
            </a:r>
            <a:r>
              <a:rPr lang="en-US" sz="1800" u="sng" dirty="0"/>
              <a:t/>
            </a:r>
            <a:br>
              <a:rPr lang="en-US" sz="1800" u="sng" dirty="0"/>
            </a:br>
            <a:r>
              <a:rPr lang="en-US" sz="1600" dirty="0" smtClean="0"/>
              <a:t>All players bet 1 chip (to keep it simple)</a:t>
            </a:r>
          </a:p>
          <a:p>
            <a:r>
              <a:rPr lang="en-US" sz="1800" b="1" u="sng" dirty="0"/>
              <a:t>Stage 2: Draw</a:t>
            </a:r>
            <a:r>
              <a:rPr lang="en-US" sz="1700" u="sng" dirty="0"/>
              <a:t/>
            </a:r>
            <a:br>
              <a:rPr lang="en-US" sz="1700" u="sng" dirty="0"/>
            </a:br>
            <a:r>
              <a:rPr lang="en-US" sz="1600" dirty="0" smtClean="0"/>
              <a:t>Dealer draws </a:t>
            </a:r>
            <a:r>
              <a:rPr lang="en-US" sz="1600" b="1" dirty="0" smtClean="0"/>
              <a:t>5 cards</a:t>
            </a:r>
            <a:r>
              <a:rPr lang="en-US" sz="1600" dirty="0" smtClean="0"/>
              <a:t> for each player (face down). Each player gets to see his cards and evaluate his hand. No player can see the other players cards!</a:t>
            </a:r>
          </a:p>
          <a:p>
            <a:r>
              <a:rPr lang="en-US" sz="1800" b="1" u="sng" dirty="0"/>
              <a:t>Stage 3: RoundBet2</a:t>
            </a:r>
            <a:r>
              <a:rPr lang="en-US" sz="1700" b="1" u="sng" dirty="0" smtClean="0"/>
              <a:t/>
            </a:r>
            <a:br>
              <a:rPr lang="en-US" sz="1700" b="1" u="sng" dirty="0" smtClean="0"/>
            </a:br>
            <a:r>
              <a:rPr lang="en-US" sz="1600" dirty="0" smtClean="0"/>
              <a:t>Each player must either </a:t>
            </a:r>
            <a:r>
              <a:rPr lang="en-US" sz="1600" b="1" dirty="0" smtClean="0"/>
              <a:t>bet</a:t>
            </a:r>
            <a:r>
              <a:rPr lang="en-US" sz="1600" dirty="0" smtClean="0"/>
              <a:t> (add 1 chip to the pool) or </a:t>
            </a:r>
            <a:r>
              <a:rPr lang="en-US" sz="1600" b="1" dirty="0" smtClean="0"/>
              <a:t>fold</a:t>
            </a:r>
            <a:r>
              <a:rPr lang="en-US" sz="1600" dirty="0" smtClean="0"/>
              <a:t> (leave the game and loose the chips he put in the pool). If all fold except one, he takes the pool and game is finished.</a:t>
            </a:r>
          </a:p>
          <a:p>
            <a:r>
              <a:rPr lang="en-US" sz="1800" b="1" u="sng" dirty="0"/>
              <a:t>Stage </a:t>
            </a:r>
            <a:r>
              <a:rPr lang="en-US" sz="1800" b="1" u="sng" dirty="0" smtClean="0"/>
              <a:t>4: </a:t>
            </a:r>
            <a:r>
              <a:rPr lang="en-US" sz="1800" b="1" u="sng" dirty="0"/>
              <a:t>Exchange Cards</a:t>
            </a:r>
            <a:r>
              <a:rPr lang="en-US" sz="1700" dirty="0" smtClean="0"/>
              <a:t/>
            </a:r>
            <a:br>
              <a:rPr lang="en-US" sz="1700" dirty="0" smtClean="0"/>
            </a:br>
            <a:r>
              <a:rPr lang="en-US" sz="1600" dirty="0" smtClean="0"/>
              <a:t>Each player (at his turn) can now choose 0 to 3 cards in his hand and ask the dealer to replace them with new cards. The discarded cards are put aside and are not returned to the deck!</a:t>
            </a:r>
          </a:p>
          <a:p>
            <a:r>
              <a:rPr lang="en-US" sz="1800" b="1" u="sng" dirty="0"/>
              <a:t>Stage </a:t>
            </a:r>
            <a:r>
              <a:rPr lang="en-US" sz="1800" b="1" u="sng" dirty="0" smtClean="0"/>
              <a:t>5: </a:t>
            </a:r>
            <a:r>
              <a:rPr lang="en-US" sz="1800" b="1" u="sng" dirty="0"/>
              <a:t>RoundBet3</a:t>
            </a:r>
            <a:r>
              <a:rPr lang="en-US" sz="1700" dirty="0" smtClean="0"/>
              <a:t/>
            </a:r>
            <a:br>
              <a:rPr lang="en-US" sz="1700" dirty="0" smtClean="0"/>
            </a:br>
            <a:r>
              <a:rPr lang="en-US" sz="1600" dirty="0"/>
              <a:t>Each player must either </a:t>
            </a:r>
            <a:r>
              <a:rPr lang="en-US" sz="1600" b="1" dirty="0"/>
              <a:t>bet</a:t>
            </a:r>
            <a:r>
              <a:rPr lang="en-US" sz="1600" dirty="0"/>
              <a:t> (add 1 chip to the pool) or </a:t>
            </a:r>
            <a:r>
              <a:rPr lang="en-US" sz="1600" b="1" dirty="0"/>
              <a:t>fold</a:t>
            </a:r>
            <a:r>
              <a:rPr lang="en-US" sz="1600" dirty="0"/>
              <a:t> (leave the game and loose the chips he put in the pool</a:t>
            </a:r>
            <a:r>
              <a:rPr lang="en-US" sz="1600" dirty="0" smtClean="0"/>
              <a:t>). </a:t>
            </a:r>
            <a:r>
              <a:rPr lang="en-US" sz="1600" dirty="0"/>
              <a:t>If all </a:t>
            </a:r>
            <a:r>
              <a:rPr lang="en-US" sz="1600" dirty="0" smtClean="0"/>
              <a:t>players fold </a:t>
            </a:r>
            <a:r>
              <a:rPr lang="en-US" sz="1600" dirty="0"/>
              <a:t>except one, he </a:t>
            </a:r>
            <a:r>
              <a:rPr lang="en-US" sz="1600" dirty="0" smtClean="0"/>
              <a:t>automatically gets </a:t>
            </a:r>
            <a:r>
              <a:rPr lang="en-US" sz="1600" dirty="0"/>
              <a:t>the pool and game is finished</a:t>
            </a:r>
            <a:r>
              <a:rPr lang="en-US" sz="1600" dirty="0" smtClean="0"/>
              <a:t>.</a:t>
            </a:r>
          </a:p>
          <a:p>
            <a:r>
              <a:rPr lang="en-US" sz="1800" b="1" u="sng" dirty="0"/>
              <a:t>Stage 6</a:t>
            </a:r>
            <a:r>
              <a:rPr lang="en-US" sz="1800" b="1" u="sng" dirty="0" smtClean="0"/>
              <a:t>: </a:t>
            </a:r>
            <a:r>
              <a:rPr lang="en-US" sz="1800" b="1" u="sng" dirty="0"/>
              <a:t>Showdown</a:t>
            </a:r>
            <a:r>
              <a:rPr lang="en-US" sz="1700" dirty="0" smtClean="0"/>
              <a:t/>
            </a:r>
            <a:br>
              <a:rPr lang="en-US" sz="1700" dirty="0" smtClean="0"/>
            </a:br>
            <a:r>
              <a:rPr lang="en-US" sz="1600" dirty="0" smtClean="0"/>
              <a:t>Remaining players expose their cards (“face-up”) and the best hand takes the pool. If only one player remained, he takes the pool without showing his cards.</a:t>
            </a:r>
            <a:br>
              <a:rPr lang="en-US" sz="1600" dirty="0" smtClean="0"/>
            </a:br>
            <a:r>
              <a:rPr lang="en-US" sz="1600" dirty="0" smtClean="0"/>
              <a:t>Equal best hands share the pool (the pool is divided equally between them).</a:t>
            </a:r>
          </a:p>
          <a:p>
            <a:endParaRPr lang="en-US" sz="2000" dirty="0" smtClean="0"/>
          </a:p>
          <a:p>
            <a:endParaRPr lang="en-US" sz="2000" dirty="0" smtClean="0"/>
          </a:p>
          <a:p>
            <a:endParaRPr lang="en-US" sz="2000" dirty="0"/>
          </a:p>
          <a:p>
            <a:endParaRPr lang="he-IL" sz="2200" dirty="0"/>
          </a:p>
        </p:txBody>
      </p:sp>
    </p:spTree>
    <p:extLst>
      <p:ext uri="{BB962C8B-B14F-4D97-AF65-F5344CB8AC3E}">
        <p14:creationId xmlns:p14="http://schemas.microsoft.com/office/powerpoint/2010/main" val="7737286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Players Order</a:t>
            </a:r>
            <a:endParaRPr lang="he-IL" dirty="0"/>
          </a:p>
        </p:txBody>
      </p:sp>
      <p:sp>
        <p:nvSpPr>
          <p:cNvPr id="3" name="Content Placeholder 2"/>
          <p:cNvSpPr>
            <a:spLocks noGrp="1"/>
          </p:cNvSpPr>
          <p:nvPr>
            <p:ph idx="1"/>
          </p:nvPr>
        </p:nvSpPr>
        <p:spPr>
          <a:xfrm>
            <a:off x="269507" y="1185705"/>
            <a:ext cx="8595360" cy="5316695"/>
          </a:xfrm>
        </p:spPr>
        <p:txBody>
          <a:bodyPr/>
          <a:lstStyle/>
          <a:p>
            <a:r>
              <a:rPr lang="en-US" sz="2000" dirty="0" smtClean="0"/>
              <a:t>It is clear that the last player has an advantage: if all previous players fold, he automatically gets the pool, even if he has the worst hand!</a:t>
            </a:r>
          </a:p>
          <a:p>
            <a:r>
              <a:rPr lang="en-US" sz="2000" dirty="0" smtClean="0"/>
              <a:t>It is therefore necessary to change their order on each game</a:t>
            </a:r>
          </a:p>
          <a:p>
            <a:r>
              <a:rPr lang="en-US" sz="2000" dirty="0" smtClean="0"/>
              <a:t>The simplest fair shuffling scheme is as follows:</a:t>
            </a:r>
            <a:br>
              <a:rPr lang="en-US" sz="2000" dirty="0" smtClean="0"/>
            </a:br>
            <a:r>
              <a:rPr lang="en-US" sz="2000" dirty="0" smtClean="0"/>
              <a:t>	[p1, p2, p3, p4]  =&gt; [p2, p3, p4, p1]</a:t>
            </a:r>
          </a:p>
          <a:p>
            <a:r>
              <a:rPr lang="en-US" sz="2000" dirty="0" smtClean="0"/>
              <a:t>It can be easily obtained by the following Python code:</a:t>
            </a:r>
            <a:br>
              <a:rPr lang="en-US" sz="2000" dirty="0" smtClean="0"/>
            </a:br>
            <a:r>
              <a:rPr lang="en-US" sz="2000" dirty="0" smtClean="0"/>
              <a:t>	players = players[1:] + players[0:1]</a:t>
            </a:r>
          </a:p>
          <a:p>
            <a:r>
              <a:rPr lang="en-US" sz="2000" dirty="0" smtClean="0"/>
              <a:t>Game state can be represented by a tuple like (1,0,1,1,2,2), where</a:t>
            </a:r>
            <a:br>
              <a:rPr lang="en-US" sz="2000" dirty="0" smtClean="0"/>
            </a:br>
            <a:r>
              <a:rPr lang="en-US" sz="2000" dirty="0" smtClean="0"/>
              <a:t>	0 = fold</a:t>
            </a:r>
            <a:br>
              <a:rPr lang="en-US" sz="2000" dirty="0" smtClean="0"/>
            </a:br>
            <a:r>
              <a:rPr lang="en-US" sz="2000" dirty="0" smtClean="0"/>
              <a:t>	1 = bet</a:t>
            </a:r>
            <a:br>
              <a:rPr lang="en-US" sz="2000" dirty="0" smtClean="0"/>
            </a:br>
            <a:r>
              <a:rPr lang="en-US" sz="2000" dirty="0" smtClean="0"/>
              <a:t>	2 = did not play yet</a:t>
            </a:r>
          </a:p>
          <a:p>
            <a:r>
              <a:rPr lang="en-US" sz="2000" dirty="0" smtClean="0"/>
              <a:t>If we have six players, then player 4 can only know what the first three players did, since player 5 and 6 did not move yet (2)</a:t>
            </a:r>
          </a:p>
          <a:p>
            <a:r>
              <a:rPr lang="en-US" sz="2000" dirty="0" smtClean="0"/>
              <a:t>The state should be a data member of the Game class?</a:t>
            </a:r>
            <a:br>
              <a:rPr lang="en-US" sz="2000" dirty="0" smtClean="0"/>
            </a:br>
            <a:r>
              <a:rPr lang="en-US" sz="2000" dirty="0" smtClean="0"/>
              <a:t>Who is going to update it?</a:t>
            </a:r>
          </a:p>
          <a:p>
            <a:endParaRPr lang="he-IL" dirty="0"/>
          </a:p>
        </p:txBody>
      </p:sp>
    </p:spTree>
    <p:extLst>
      <p:ext uri="{BB962C8B-B14F-4D97-AF65-F5344CB8AC3E}">
        <p14:creationId xmlns:p14="http://schemas.microsoft.com/office/powerpoint/2010/main" val="2967845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s-w-java">
  <a:themeElements>
    <a:clrScheme name="Custom 1">
      <a:dk1>
        <a:srgbClr val="000000"/>
      </a:dk1>
      <a:lt1>
        <a:srgbClr val="FFFF99"/>
      </a:lt1>
      <a:dk2>
        <a:srgbClr val="CC3300"/>
      </a:dk2>
      <a:lt2>
        <a:srgbClr val="666699"/>
      </a:lt2>
      <a:accent1>
        <a:srgbClr val="FFCCCC"/>
      </a:accent1>
      <a:accent2>
        <a:srgbClr val="CCCC00"/>
      </a:accent2>
      <a:accent3>
        <a:srgbClr val="FFFFCA"/>
      </a:accent3>
      <a:accent4>
        <a:srgbClr val="000000"/>
      </a:accent4>
      <a:accent5>
        <a:srgbClr val="FFE2E2"/>
      </a:accent5>
      <a:accent6>
        <a:srgbClr val="B9B900"/>
      </a:accent6>
      <a:hlink>
        <a:srgbClr val="720000"/>
      </a:hlink>
      <a:folHlink>
        <a:srgbClr val="FF9933"/>
      </a:folHlink>
    </a:clrScheme>
    <a:fontScheme name="os-w-java">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Helvetic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Helvetica" pitchFamily="34" charset="0"/>
          </a:defRPr>
        </a:defPPr>
      </a:lstStyle>
    </a:lnDef>
  </a:objectDefaults>
  <a:extraClrSchemeLst>
    <a:extraClrScheme>
      <a:clrScheme name="os-w-java 1">
        <a:dk1>
          <a:srgbClr val="333333"/>
        </a:dk1>
        <a:lt1>
          <a:srgbClr val="A9BDA9"/>
        </a:lt1>
        <a:dk2>
          <a:srgbClr val="004C2B"/>
        </a:dk2>
        <a:lt2>
          <a:srgbClr val="578963"/>
        </a:lt2>
        <a:accent1>
          <a:srgbClr val="E1B7B7"/>
        </a:accent1>
        <a:accent2>
          <a:srgbClr val="B3E1B3"/>
        </a:accent2>
        <a:accent3>
          <a:srgbClr val="D1DBD1"/>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os-w-java 2">
        <a:dk1>
          <a:srgbClr val="333333"/>
        </a:dk1>
        <a:lt1>
          <a:srgbClr val="FFFFFF"/>
        </a:lt1>
        <a:dk2>
          <a:srgbClr val="004C2B"/>
        </a:dk2>
        <a:lt2>
          <a:srgbClr val="578963"/>
        </a:lt2>
        <a:accent1>
          <a:srgbClr val="E1B7B7"/>
        </a:accent1>
        <a:accent2>
          <a:srgbClr val="B3E1B3"/>
        </a:accent2>
        <a:accent3>
          <a:srgbClr val="FFFFFF"/>
        </a:accent3>
        <a:accent4>
          <a:srgbClr val="2A2A2A"/>
        </a:accent4>
        <a:accent5>
          <a:srgbClr val="EED8D8"/>
        </a:accent5>
        <a:accent6>
          <a:srgbClr val="A2CCA2"/>
        </a:accent6>
        <a:hlink>
          <a:srgbClr val="BDD7E5"/>
        </a:hlink>
        <a:folHlink>
          <a:srgbClr val="D2AAD2"/>
        </a:folHlink>
      </a:clrScheme>
      <a:clrMap bg1="lt1" tx1="dk1" bg2="lt2" tx2="dk2" accent1="accent1" accent2="accent2" accent3="accent3" accent4="accent4" accent5="accent5" accent6="accent6" hlink="hlink" folHlink="folHlink"/>
    </a:extraClrScheme>
    <a:extraClrScheme>
      <a:clrScheme name="os-w-java 3">
        <a:dk1>
          <a:srgbClr val="000000"/>
        </a:dk1>
        <a:lt1>
          <a:srgbClr val="FFFFFF"/>
        </a:lt1>
        <a:dk2>
          <a:srgbClr val="000000"/>
        </a:dk2>
        <a:lt2>
          <a:srgbClr val="393939"/>
        </a:lt2>
        <a:accent1>
          <a:srgbClr val="CBCBCB"/>
        </a:accent1>
        <a:accent2>
          <a:srgbClr val="808080"/>
        </a:accent2>
        <a:accent3>
          <a:srgbClr val="FFFFFF"/>
        </a:accent3>
        <a:accent4>
          <a:srgbClr val="000000"/>
        </a:accent4>
        <a:accent5>
          <a:srgbClr val="E2E2E2"/>
        </a:accent5>
        <a:accent6>
          <a:srgbClr val="737373"/>
        </a:accent6>
        <a:hlink>
          <a:srgbClr val="B2B2B2"/>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ערכת נושא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C:\Documents and Settings\mt\Application Data\Microsoft\Templates\os-w-java.pot</Template>
  <TotalTime>76225</TotalTime>
  <Words>1148</Words>
  <Application>Microsoft Office PowerPoint</Application>
  <PresentationFormat>On-screen Show (4:3)</PresentationFormat>
  <Paragraphs>167</Paragraphs>
  <Slides>19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Arial Black</vt:lpstr>
      <vt:lpstr>Consolas</vt:lpstr>
      <vt:lpstr>Helvetica</vt:lpstr>
      <vt:lpstr>Monotype Sorts</vt:lpstr>
      <vt:lpstr>Times New Roman</vt:lpstr>
      <vt:lpstr>Wingdings</vt:lpstr>
      <vt:lpstr>Wingdings 2</vt:lpstr>
      <vt:lpstr>Wingdings 3</vt:lpstr>
      <vt:lpstr>os-w-java</vt:lpstr>
      <vt:lpstr>ooA, OOD, OOP</vt:lpstr>
      <vt:lpstr>Files Organization</vt:lpstr>
      <vt:lpstr>AGENDA</vt:lpstr>
      <vt:lpstr>PORJECT GOALS</vt:lpstr>
      <vt:lpstr>Game Strategy</vt:lpstr>
      <vt:lpstr>Poker-6S Rules (“Five-Card Draw Poker”)  1</vt:lpstr>
      <vt:lpstr>Poker-6S Rules (“Five-Card Draw Poker”)  2</vt:lpstr>
      <vt:lpstr>Game Stages (“Five-Card Draw Poker”)</vt:lpstr>
      <vt:lpstr>Players Order</vt:lpstr>
      <vt:lpstr>Poker Strategy</vt:lpstr>
      <vt:lpstr>GameSequence and Game</vt:lpstr>
      <vt:lpstr>SIMULATION</vt:lpstr>
      <vt:lpstr>CONTEST</vt:lpstr>
      <vt:lpstr>Object oriented design</vt:lpstr>
      <vt:lpstr>Classes ?</vt:lpstr>
      <vt:lpstr>PowerPoint Presentation</vt:lpstr>
      <vt:lpstr>AGENDA</vt:lpstr>
      <vt:lpstr>AGENDA</vt:lpstr>
      <vt:lpstr>Advanced Challenge: Machine Learning</vt:lpstr>
    </vt:vector>
  </TitlesOfParts>
  <Company>Lucent Technologies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1.01</dc:title>
  <dc:creator>Lucent End User</dc:creator>
  <cp:lastModifiedBy>Samy Zafrany</cp:lastModifiedBy>
  <cp:revision>1029</cp:revision>
  <dcterms:created xsi:type="dcterms:W3CDTF">2004-10-07T18:29:30Z</dcterms:created>
  <dcterms:modified xsi:type="dcterms:W3CDTF">2016-09-22T15:18:58Z</dcterms:modified>
</cp:coreProperties>
</file>